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5"/>
  </p:notesMasterIdLst>
  <p:sldIdLst>
    <p:sldId id="256" r:id="rId2"/>
    <p:sldId id="259" r:id="rId3"/>
    <p:sldId id="257" r:id="rId4"/>
    <p:sldId id="258" r:id="rId5"/>
    <p:sldId id="260" r:id="rId6"/>
    <p:sldId id="261" r:id="rId7"/>
    <p:sldId id="262" r:id="rId8"/>
    <p:sldId id="263" r:id="rId9"/>
    <p:sldId id="264" r:id="rId10"/>
    <p:sldId id="265" r:id="rId11"/>
    <p:sldId id="274" r:id="rId12"/>
    <p:sldId id="275" r:id="rId13"/>
    <p:sldId id="266" r:id="rId14"/>
    <p:sldId id="267" r:id="rId15"/>
    <p:sldId id="276" r:id="rId16"/>
    <p:sldId id="268" r:id="rId17"/>
    <p:sldId id="277" r:id="rId18"/>
    <p:sldId id="269" r:id="rId19"/>
    <p:sldId id="278" r:id="rId20"/>
    <p:sldId id="270" r:id="rId21"/>
    <p:sldId id="271"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0798B-47A1-481E-A603-2814D877D6A1}" type="datetimeFigureOut">
              <a:rPr lang="en-US" smtClean="0"/>
              <a:t>8/7/2020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141EB-D2B2-4E9E-A81B-08792E5DDC9D}" type="slidenum">
              <a:rPr lang="en-US" smtClean="0"/>
              <a:t>‹#›</a:t>
            </a:fld>
            <a:endParaRPr lang="en-US"/>
          </a:p>
        </p:txBody>
      </p:sp>
    </p:spTree>
    <p:extLst>
      <p:ext uri="{BB962C8B-B14F-4D97-AF65-F5344CB8AC3E}">
        <p14:creationId xmlns:p14="http://schemas.microsoft.com/office/powerpoint/2010/main" val="788367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2A150F-75EB-47C6-A3D0-DC481A5C383A}" type="datetime1">
              <a:rPr lang="en-US" smtClean="0"/>
              <a:t>8/7/2020</a:t>
            </a:fld>
            <a:endParaRPr lang="en-US"/>
          </a:p>
        </p:txBody>
      </p:sp>
      <p:sp>
        <p:nvSpPr>
          <p:cNvPr id="5" name="Footer Placeholder 4"/>
          <p:cNvSpPr>
            <a:spLocks noGrp="1"/>
          </p:cNvSpPr>
          <p:nvPr>
            <p:ph type="ftr" sz="quarter" idx="11"/>
          </p:nvPr>
        </p:nvSpPr>
        <p:spPr/>
        <p:txBody>
          <a:bodyPr/>
          <a:lstStyle/>
          <a:p>
            <a:r>
              <a:rPr lang="en-US"/>
              <a:t>Paper prepared by Oliseh Kadishi</a:t>
            </a:r>
          </a:p>
        </p:txBody>
      </p:sp>
      <p:sp>
        <p:nvSpPr>
          <p:cNvPr id="6" name="Slide Number Placeholder 5"/>
          <p:cNvSpPr>
            <a:spLocks noGrp="1"/>
          </p:cNvSpPr>
          <p:nvPr>
            <p:ph type="sldNum" sz="quarter" idx="12"/>
          </p:nvPr>
        </p:nvSpPr>
        <p:spPr/>
        <p:txBody>
          <a:bodyPr/>
          <a:lstStyle/>
          <a:p>
            <a:fld id="{A4C0FE01-4B8C-4B83-A6A6-814C97A177C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19018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168CF-9EE5-4786-A469-6698FDC16528}" type="datetime1">
              <a:rPr lang="en-US" smtClean="0"/>
              <a:t>8/7/2020</a:t>
            </a:fld>
            <a:endParaRPr lang="en-US"/>
          </a:p>
        </p:txBody>
      </p:sp>
      <p:sp>
        <p:nvSpPr>
          <p:cNvPr id="5" name="Footer Placeholder 4"/>
          <p:cNvSpPr>
            <a:spLocks noGrp="1"/>
          </p:cNvSpPr>
          <p:nvPr>
            <p:ph type="ftr" sz="quarter" idx="11"/>
          </p:nvPr>
        </p:nvSpPr>
        <p:spPr/>
        <p:txBody>
          <a:bodyPr/>
          <a:lstStyle/>
          <a:p>
            <a:r>
              <a:rPr lang="en-US"/>
              <a:t>Paper prepared by Oliseh Kadishi</a:t>
            </a:r>
          </a:p>
        </p:txBody>
      </p:sp>
      <p:sp>
        <p:nvSpPr>
          <p:cNvPr id="6" name="Slide Number Placeholder 5"/>
          <p:cNvSpPr>
            <a:spLocks noGrp="1"/>
          </p:cNvSpPr>
          <p:nvPr>
            <p:ph type="sldNum" sz="quarter" idx="12"/>
          </p:nvPr>
        </p:nvSpPr>
        <p:spPr/>
        <p:txBody>
          <a:bodyPr/>
          <a:lstStyle/>
          <a:p>
            <a:fld id="{A4C0FE01-4B8C-4B83-A6A6-814C97A177C7}" type="slidenum">
              <a:rPr lang="en-US" smtClean="0"/>
              <a:t>‹#›</a:t>
            </a:fld>
            <a:endParaRPr lang="en-US"/>
          </a:p>
        </p:txBody>
      </p:sp>
    </p:spTree>
    <p:extLst>
      <p:ext uri="{BB962C8B-B14F-4D97-AF65-F5344CB8AC3E}">
        <p14:creationId xmlns:p14="http://schemas.microsoft.com/office/powerpoint/2010/main" val="286049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4F6400-3D55-4E02-B5A6-616CCF630E18}" type="datetime1">
              <a:rPr lang="en-US" smtClean="0"/>
              <a:t>8/7/2020</a:t>
            </a:fld>
            <a:endParaRPr lang="en-US"/>
          </a:p>
        </p:txBody>
      </p:sp>
      <p:sp>
        <p:nvSpPr>
          <p:cNvPr id="5" name="Footer Placeholder 4"/>
          <p:cNvSpPr>
            <a:spLocks noGrp="1"/>
          </p:cNvSpPr>
          <p:nvPr>
            <p:ph type="ftr" sz="quarter" idx="11"/>
          </p:nvPr>
        </p:nvSpPr>
        <p:spPr/>
        <p:txBody>
          <a:bodyPr/>
          <a:lstStyle/>
          <a:p>
            <a:r>
              <a:rPr lang="en-US"/>
              <a:t>Paper prepared by Oliseh Kadishi</a:t>
            </a:r>
          </a:p>
        </p:txBody>
      </p:sp>
      <p:sp>
        <p:nvSpPr>
          <p:cNvPr id="6" name="Slide Number Placeholder 5"/>
          <p:cNvSpPr>
            <a:spLocks noGrp="1"/>
          </p:cNvSpPr>
          <p:nvPr>
            <p:ph type="sldNum" sz="quarter" idx="12"/>
          </p:nvPr>
        </p:nvSpPr>
        <p:spPr/>
        <p:txBody>
          <a:bodyPr/>
          <a:lstStyle/>
          <a:p>
            <a:fld id="{A4C0FE01-4B8C-4B83-A6A6-814C97A177C7}" type="slidenum">
              <a:rPr lang="en-US" smtClean="0"/>
              <a:t>‹#›</a:t>
            </a:fld>
            <a:endParaRPr lang="en-US"/>
          </a:p>
        </p:txBody>
      </p:sp>
    </p:spTree>
    <p:extLst>
      <p:ext uri="{BB962C8B-B14F-4D97-AF65-F5344CB8AC3E}">
        <p14:creationId xmlns:p14="http://schemas.microsoft.com/office/powerpoint/2010/main" val="318456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p:cNvSpPr>
            <a:spLocks noGrp="1"/>
          </p:cNvSpPr>
          <p:nvPr>
            <p:ph type="ftr" sz="quarter" idx="11"/>
          </p:nvPr>
        </p:nvSpPr>
        <p:spPr/>
        <p:txBody>
          <a:bodyPr/>
          <a:lstStyle/>
          <a:p>
            <a:r>
              <a:rPr lang="en-US"/>
              <a:t>Paper prepared by Oliseh Kadishi</a:t>
            </a:r>
          </a:p>
        </p:txBody>
      </p:sp>
      <p:sp>
        <p:nvSpPr>
          <p:cNvPr id="6" name="Slide Number Placeholder 5"/>
          <p:cNvSpPr>
            <a:spLocks noGrp="1"/>
          </p:cNvSpPr>
          <p:nvPr>
            <p:ph type="sldNum" sz="quarter" idx="12"/>
          </p:nvPr>
        </p:nvSpPr>
        <p:spPr/>
        <p:txBody>
          <a:bodyPr/>
          <a:lstStyle/>
          <a:p>
            <a:fld id="{A4C0FE01-4B8C-4B83-A6A6-814C97A177C7}" type="slidenum">
              <a:rPr lang="en-US" smtClean="0"/>
              <a:t>‹#›</a:t>
            </a:fld>
            <a:endParaRPr lang="en-US"/>
          </a:p>
        </p:txBody>
      </p:sp>
    </p:spTree>
    <p:extLst>
      <p:ext uri="{BB962C8B-B14F-4D97-AF65-F5344CB8AC3E}">
        <p14:creationId xmlns:p14="http://schemas.microsoft.com/office/powerpoint/2010/main" val="300636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84C44E-54A1-43A8-A61D-98FC19232F72}" type="datetime1">
              <a:rPr lang="en-US" smtClean="0"/>
              <a:t>8/7/2020</a:t>
            </a:fld>
            <a:endParaRPr lang="en-US"/>
          </a:p>
        </p:txBody>
      </p:sp>
      <p:sp>
        <p:nvSpPr>
          <p:cNvPr id="5" name="Footer Placeholder 4"/>
          <p:cNvSpPr>
            <a:spLocks noGrp="1"/>
          </p:cNvSpPr>
          <p:nvPr>
            <p:ph type="ftr" sz="quarter" idx="11"/>
          </p:nvPr>
        </p:nvSpPr>
        <p:spPr/>
        <p:txBody>
          <a:bodyPr/>
          <a:lstStyle/>
          <a:p>
            <a:r>
              <a:rPr lang="en-US"/>
              <a:t>Paper prepared by Oliseh Kadishi</a:t>
            </a:r>
          </a:p>
        </p:txBody>
      </p:sp>
      <p:sp>
        <p:nvSpPr>
          <p:cNvPr id="6" name="Slide Number Placeholder 5"/>
          <p:cNvSpPr>
            <a:spLocks noGrp="1"/>
          </p:cNvSpPr>
          <p:nvPr>
            <p:ph type="sldNum" sz="quarter" idx="12"/>
          </p:nvPr>
        </p:nvSpPr>
        <p:spPr/>
        <p:txBody>
          <a:bodyPr/>
          <a:lstStyle/>
          <a:p>
            <a:fld id="{A4C0FE01-4B8C-4B83-A6A6-814C97A177C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670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2FC962-7FD1-4702-9C7F-C6C61E10E196}" type="datetime1">
              <a:rPr lang="en-US" smtClean="0"/>
              <a:t>8/7/2020</a:t>
            </a:fld>
            <a:endParaRPr lang="en-US"/>
          </a:p>
        </p:txBody>
      </p:sp>
      <p:sp>
        <p:nvSpPr>
          <p:cNvPr id="6" name="Footer Placeholder 5"/>
          <p:cNvSpPr>
            <a:spLocks noGrp="1"/>
          </p:cNvSpPr>
          <p:nvPr>
            <p:ph type="ftr" sz="quarter" idx="11"/>
          </p:nvPr>
        </p:nvSpPr>
        <p:spPr/>
        <p:txBody>
          <a:bodyPr/>
          <a:lstStyle/>
          <a:p>
            <a:r>
              <a:rPr lang="en-US"/>
              <a:t>Paper prepared by Oliseh Kadishi</a:t>
            </a:r>
          </a:p>
        </p:txBody>
      </p:sp>
      <p:sp>
        <p:nvSpPr>
          <p:cNvPr id="7" name="Slide Number Placeholder 6"/>
          <p:cNvSpPr>
            <a:spLocks noGrp="1"/>
          </p:cNvSpPr>
          <p:nvPr>
            <p:ph type="sldNum" sz="quarter" idx="12"/>
          </p:nvPr>
        </p:nvSpPr>
        <p:spPr/>
        <p:txBody>
          <a:bodyPr/>
          <a:lstStyle/>
          <a:p>
            <a:fld id="{A4C0FE01-4B8C-4B83-A6A6-814C97A177C7}" type="slidenum">
              <a:rPr lang="en-US" smtClean="0"/>
              <a:t>‹#›</a:t>
            </a:fld>
            <a:endParaRPr lang="en-US"/>
          </a:p>
        </p:txBody>
      </p:sp>
    </p:spTree>
    <p:extLst>
      <p:ext uri="{BB962C8B-B14F-4D97-AF65-F5344CB8AC3E}">
        <p14:creationId xmlns:p14="http://schemas.microsoft.com/office/powerpoint/2010/main" val="187438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B38B10-26E2-4A40-9047-F78826AFDC89}" type="datetime1">
              <a:rPr lang="en-US" smtClean="0"/>
              <a:t>8/7/2020</a:t>
            </a:fld>
            <a:endParaRPr lang="en-US"/>
          </a:p>
        </p:txBody>
      </p:sp>
      <p:sp>
        <p:nvSpPr>
          <p:cNvPr id="8" name="Footer Placeholder 7"/>
          <p:cNvSpPr>
            <a:spLocks noGrp="1"/>
          </p:cNvSpPr>
          <p:nvPr>
            <p:ph type="ftr" sz="quarter" idx="11"/>
          </p:nvPr>
        </p:nvSpPr>
        <p:spPr/>
        <p:txBody>
          <a:bodyPr/>
          <a:lstStyle/>
          <a:p>
            <a:r>
              <a:rPr lang="en-US"/>
              <a:t>Paper prepared by Oliseh Kadishi</a:t>
            </a:r>
          </a:p>
        </p:txBody>
      </p:sp>
      <p:sp>
        <p:nvSpPr>
          <p:cNvPr id="9" name="Slide Number Placeholder 8"/>
          <p:cNvSpPr>
            <a:spLocks noGrp="1"/>
          </p:cNvSpPr>
          <p:nvPr>
            <p:ph type="sldNum" sz="quarter" idx="12"/>
          </p:nvPr>
        </p:nvSpPr>
        <p:spPr/>
        <p:txBody>
          <a:bodyPr/>
          <a:lstStyle/>
          <a:p>
            <a:fld id="{A4C0FE01-4B8C-4B83-A6A6-814C97A177C7}" type="slidenum">
              <a:rPr lang="en-US" smtClean="0"/>
              <a:t>‹#›</a:t>
            </a:fld>
            <a:endParaRPr lang="en-US"/>
          </a:p>
        </p:txBody>
      </p:sp>
    </p:spTree>
    <p:extLst>
      <p:ext uri="{BB962C8B-B14F-4D97-AF65-F5344CB8AC3E}">
        <p14:creationId xmlns:p14="http://schemas.microsoft.com/office/powerpoint/2010/main" val="27472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781DBB-CE54-4AD2-AF5E-56D0270CA344}" type="datetime1">
              <a:rPr lang="en-US" smtClean="0"/>
              <a:t>8/7/2020</a:t>
            </a:fld>
            <a:endParaRPr lang="en-US"/>
          </a:p>
        </p:txBody>
      </p:sp>
      <p:sp>
        <p:nvSpPr>
          <p:cNvPr id="4" name="Footer Placeholder 3"/>
          <p:cNvSpPr>
            <a:spLocks noGrp="1"/>
          </p:cNvSpPr>
          <p:nvPr>
            <p:ph type="ftr" sz="quarter" idx="11"/>
          </p:nvPr>
        </p:nvSpPr>
        <p:spPr/>
        <p:txBody>
          <a:bodyPr/>
          <a:lstStyle/>
          <a:p>
            <a:r>
              <a:rPr lang="en-US"/>
              <a:t>Paper prepared by Oliseh Kadishi</a:t>
            </a:r>
          </a:p>
        </p:txBody>
      </p:sp>
      <p:sp>
        <p:nvSpPr>
          <p:cNvPr id="5" name="Slide Number Placeholder 4"/>
          <p:cNvSpPr>
            <a:spLocks noGrp="1"/>
          </p:cNvSpPr>
          <p:nvPr>
            <p:ph type="sldNum" sz="quarter" idx="12"/>
          </p:nvPr>
        </p:nvSpPr>
        <p:spPr/>
        <p:txBody>
          <a:bodyPr/>
          <a:lstStyle/>
          <a:p>
            <a:fld id="{A4C0FE01-4B8C-4B83-A6A6-814C97A177C7}" type="slidenum">
              <a:rPr lang="en-US" smtClean="0"/>
              <a:t>‹#›</a:t>
            </a:fld>
            <a:endParaRPr lang="en-US"/>
          </a:p>
        </p:txBody>
      </p:sp>
    </p:spTree>
    <p:extLst>
      <p:ext uri="{BB962C8B-B14F-4D97-AF65-F5344CB8AC3E}">
        <p14:creationId xmlns:p14="http://schemas.microsoft.com/office/powerpoint/2010/main" val="4258131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8ECF53-B20D-44BC-A590-09221B4A3D2D}" type="datetime1">
              <a:rPr lang="en-US" smtClean="0"/>
              <a:t>8/7/2020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Paper prepared by Oliseh Kadishi</a:t>
            </a:r>
          </a:p>
        </p:txBody>
      </p:sp>
      <p:sp>
        <p:nvSpPr>
          <p:cNvPr id="9" name="Slide Number Placeholder 8"/>
          <p:cNvSpPr>
            <a:spLocks noGrp="1"/>
          </p:cNvSpPr>
          <p:nvPr>
            <p:ph type="sldNum" sz="quarter" idx="12"/>
          </p:nvPr>
        </p:nvSpPr>
        <p:spPr/>
        <p:txBody>
          <a:bodyPr/>
          <a:lstStyle/>
          <a:p>
            <a:fld id="{A4C0FE01-4B8C-4B83-A6A6-814C97A177C7}" type="slidenum">
              <a:rPr lang="en-US" smtClean="0"/>
              <a:t>‹#›</a:t>
            </a:fld>
            <a:endParaRPr lang="en-US"/>
          </a:p>
        </p:txBody>
      </p:sp>
    </p:spTree>
    <p:extLst>
      <p:ext uri="{BB962C8B-B14F-4D97-AF65-F5344CB8AC3E}">
        <p14:creationId xmlns:p14="http://schemas.microsoft.com/office/powerpoint/2010/main" val="289071683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E078BB-8AD7-4A1C-9D86-43DE30D7B9D2}" type="datetime1">
              <a:rPr lang="en-US" smtClean="0"/>
              <a:t>8/7/2020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Paper prepared by Oliseh Kadishi</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4C0FE01-4B8C-4B83-A6A6-814C97A177C7}" type="slidenum">
              <a:rPr lang="en-US" smtClean="0"/>
              <a:t>‹#›</a:t>
            </a:fld>
            <a:endParaRPr lang="en-US"/>
          </a:p>
        </p:txBody>
      </p:sp>
    </p:spTree>
    <p:extLst>
      <p:ext uri="{BB962C8B-B14F-4D97-AF65-F5344CB8AC3E}">
        <p14:creationId xmlns:p14="http://schemas.microsoft.com/office/powerpoint/2010/main" val="357596901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8E33D-3A8B-476E-8AC7-E4B10FEA84A6}" type="datetime1">
              <a:rPr lang="en-US" smtClean="0"/>
              <a:t>8/7/2020</a:t>
            </a:fld>
            <a:endParaRPr lang="en-US"/>
          </a:p>
        </p:txBody>
      </p:sp>
      <p:sp>
        <p:nvSpPr>
          <p:cNvPr id="6" name="Footer Placeholder 5"/>
          <p:cNvSpPr>
            <a:spLocks noGrp="1"/>
          </p:cNvSpPr>
          <p:nvPr>
            <p:ph type="ftr" sz="quarter" idx="11"/>
          </p:nvPr>
        </p:nvSpPr>
        <p:spPr/>
        <p:txBody>
          <a:bodyPr/>
          <a:lstStyle/>
          <a:p>
            <a:r>
              <a:rPr lang="en-US"/>
              <a:t>Paper prepared by Oliseh Kadishi</a:t>
            </a:r>
            <a:endParaRPr lang="en-US" dirty="0"/>
          </a:p>
        </p:txBody>
      </p:sp>
      <p:sp>
        <p:nvSpPr>
          <p:cNvPr id="7" name="Slide Number Placeholder 6"/>
          <p:cNvSpPr>
            <a:spLocks noGrp="1"/>
          </p:cNvSpPr>
          <p:nvPr>
            <p:ph type="sldNum" sz="quarter" idx="12"/>
          </p:nvPr>
        </p:nvSpPr>
        <p:spPr/>
        <p:txBody>
          <a:bodyPr/>
          <a:lstStyle/>
          <a:p>
            <a:fld id="{A4C0FE01-4B8C-4B83-A6A6-814C97A177C7}" type="slidenum">
              <a:rPr lang="en-US" smtClean="0"/>
              <a:t>‹#›</a:t>
            </a:fld>
            <a:endParaRPr lang="en-US"/>
          </a:p>
        </p:txBody>
      </p:sp>
    </p:spTree>
    <p:extLst>
      <p:ext uri="{BB962C8B-B14F-4D97-AF65-F5344CB8AC3E}">
        <p14:creationId xmlns:p14="http://schemas.microsoft.com/office/powerpoint/2010/main" val="100024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DFF7B15-A72B-4AD2-BEC8-034EE3D3AC12}" type="datetime1">
              <a:rPr lang="en-US" smtClean="0"/>
              <a:t>8/7/2020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Paper prepared by Oliseh Kadishi</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4C0FE01-4B8C-4B83-A6A6-814C97A177C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207494"/>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E37F-103A-41B3-AB6A-D6FF858590D5}"/>
              </a:ext>
            </a:extLst>
          </p:cNvPr>
          <p:cNvSpPr>
            <a:spLocks noGrp="1"/>
          </p:cNvSpPr>
          <p:nvPr>
            <p:ph type="ctrTitle"/>
          </p:nvPr>
        </p:nvSpPr>
        <p:spPr>
          <a:xfrm>
            <a:off x="1586683" y="397563"/>
            <a:ext cx="9359613" cy="2756453"/>
          </a:xfrm>
        </p:spPr>
        <p:txBody>
          <a:bodyPr>
            <a:normAutofit/>
          </a:bodyPr>
          <a:lstStyle/>
          <a:p>
            <a:pPr algn="ctr"/>
            <a:r>
              <a:rPr lang="en-US"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WOMEN RIGHTS AND CHALLENGES OF INSECURITY IN NIGERIA</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Subtitle 2">
            <a:extLst>
              <a:ext uri="{FF2B5EF4-FFF2-40B4-BE49-F238E27FC236}">
                <a16:creationId xmlns:a16="http://schemas.microsoft.com/office/drawing/2014/main" id="{8D0227C4-CB13-4A81-B04C-D4ACBDC903F0}"/>
              </a:ext>
            </a:extLst>
          </p:cNvPr>
          <p:cNvSpPr>
            <a:spLocks noGrp="1"/>
          </p:cNvSpPr>
          <p:nvPr>
            <p:ph type="subTitle" idx="1"/>
          </p:nvPr>
        </p:nvSpPr>
        <p:spPr/>
        <p:txBody>
          <a:bodyPr>
            <a:noAutofit/>
          </a:bodyPr>
          <a:lstStyle/>
          <a:p>
            <a:pPr algn="ctr"/>
            <a:endParaRPr lang="en-US" sz="3600" b="1" dirty="0">
              <a:solidFill>
                <a:schemeClr val="tx1"/>
              </a:solidFill>
            </a:endParaRPr>
          </a:p>
          <a:p>
            <a:pPr algn="ctr"/>
            <a:endParaRPr lang="en-US" sz="3600" b="1" dirty="0">
              <a:solidFill>
                <a:schemeClr val="tx1"/>
              </a:solidFill>
            </a:endParaRPr>
          </a:p>
          <a:p>
            <a:pPr algn="ctr"/>
            <a:r>
              <a:rPr lang="en-US" sz="3600" b="1" dirty="0">
                <a:solidFill>
                  <a:schemeClr val="tx1"/>
                </a:solidFill>
              </a:rPr>
              <a:t>OLISEH KADISHI</a:t>
            </a:r>
          </a:p>
        </p:txBody>
      </p:sp>
      <p:sp>
        <p:nvSpPr>
          <p:cNvPr id="4" name="Date Placeholder 3">
            <a:extLst>
              <a:ext uri="{FF2B5EF4-FFF2-40B4-BE49-F238E27FC236}">
                <a16:creationId xmlns:a16="http://schemas.microsoft.com/office/drawing/2014/main" id="{2A2AF6EB-DF88-49DC-92E2-6E1C4827E7D1}"/>
              </a:ext>
            </a:extLst>
          </p:cNvPr>
          <p:cNvSpPr>
            <a:spLocks noGrp="1"/>
          </p:cNvSpPr>
          <p:nvPr>
            <p:ph type="dt" sz="half" idx="10"/>
          </p:nvPr>
        </p:nvSpPr>
        <p:spPr/>
        <p:txBody>
          <a:bodyPr/>
          <a:lstStyle/>
          <a:p>
            <a:fld id="{FEA1159E-4199-475F-BFE7-B9595FCCDC74}" type="datetime1">
              <a:rPr lang="en-US" smtClean="0"/>
              <a:t>8/7/2020</a:t>
            </a:fld>
            <a:endParaRPr lang="en-US"/>
          </a:p>
        </p:txBody>
      </p:sp>
      <p:sp>
        <p:nvSpPr>
          <p:cNvPr id="5" name="Footer Placeholder 4">
            <a:extLst>
              <a:ext uri="{FF2B5EF4-FFF2-40B4-BE49-F238E27FC236}">
                <a16:creationId xmlns:a16="http://schemas.microsoft.com/office/drawing/2014/main" id="{5E103621-2814-4CD1-88E1-F79DAA0D6AF5}"/>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7A53FB06-EF57-483A-A109-B4925F3270C0}"/>
              </a:ext>
            </a:extLst>
          </p:cNvPr>
          <p:cNvSpPr>
            <a:spLocks noGrp="1"/>
          </p:cNvSpPr>
          <p:nvPr>
            <p:ph type="sldNum" sz="quarter" idx="12"/>
          </p:nvPr>
        </p:nvSpPr>
        <p:spPr/>
        <p:txBody>
          <a:bodyPr/>
          <a:lstStyle/>
          <a:p>
            <a:fld id="{A4C0FE01-4B8C-4B83-A6A6-814C97A177C7}" type="slidenum">
              <a:rPr lang="en-US" smtClean="0"/>
              <a:t>1</a:t>
            </a:fld>
            <a:endParaRPr lang="en-US"/>
          </a:p>
        </p:txBody>
      </p:sp>
    </p:spTree>
    <p:extLst>
      <p:ext uri="{BB962C8B-B14F-4D97-AF65-F5344CB8AC3E}">
        <p14:creationId xmlns:p14="http://schemas.microsoft.com/office/powerpoint/2010/main" val="301700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9F48-E86C-4FC4-8113-A517E63F8CB6}"/>
              </a:ext>
            </a:extLst>
          </p:cNvPr>
          <p:cNvSpPr>
            <a:spLocks noGrp="1"/>
          </p:cNvSpPr>
          <p:nvPr>
            <p:ph type="title"/>
          </p:nvPr>
        </p:nvSpPr>
        <p:spPr>
          <a:xfrm>
            <a:off x="1178118" y="240452"/>
            <a:ext cx="9835763" cy="748454"/>
          </a:xfrm>
        </p:spPr>
        <p:txBody>
          <a:bodyPr>
            <a:normAutofit/>
          </a:bodyPr>
          <a:lstStyle/>
          <a:p>
            <a:pPr algn="ctr"/>
            <a:r>
              <a:rPr lang="en-US" sz="3600" b="1" dirty="0">
                <a:latin typeface="Times New Roman" panose="02020603050405020304" pitchFamily="18" charset="0"/>
                <a:cs typeface="Times New Roman" panose="02020603050405020304" pitchFamily="18" charset="0"/>
              </a:rPr>
              <a:t>3 FOCUS AREA</a:t>
            </a:r>
          </a:p>
        </p:txBody>
      </p:sp>
      <p:sp>
        <p:nvSpPr>
          <p:cNvPr id="3" name="Content Placeholder 2">
            <a:extLst>
              <a:ext uri="{FF2B5EF4-FFF2-40B4-BE49-F238E27FC236}">
                <a16:creationId xmlns:a16="http://schemas.microsoft.com/office/drawing/2014/main" id="{3B59B859-5904-44AE-B722-94755E88DD10}"/>
              </a:ext>
            </a:extLst>
          </p:cNvPr>
          <p:cNvSpPr>
            <a:spLocks noGrp="1"/>
          </p:cNvSpPr>
          <p:nvPr>
            <p:ph idx="1"/>
          </p:nvPr>
        </p:nvSpPr>
        <p:spPr>
          <a:xfrm>
            <a:off x="1097280" y="887896"/>
            <a:ext cx="9916601" cy="4981198"/>
          </a:xfrm>
        </p:spPr>
        <p:txBody>
          <a:bodyPr>
            <a:normAutofit/>
          </a:bodyPr>
          <a:lstStyle/>
          <a:p>
            <a:pPr marL="457200" indent="-457200" algn="just">
              <a:buFont typeface="+mj-lt"/>
              <a:buAutoNum type="arabicPeriod"/>
            </a:pPr>
            <a:r>
              <a:rPr lang="en-US" sz="2800" b="1" dirty="0">
                <a:solidFill>
                  <a:schemeClr val="tx1"/>
                </a:solidFill>
                <a:latin typeface="Times New Roman" panose="02020603050405020304" pitchFamily="18" charset="0"/>
                <a:cs typeface="Times New Roman" panose="02020603050405020304" pitchFamily="18" charset="0"/>
              </a:rPr>
              <a:t>NIGER DELTA/ ACTIVITIES OF THE MILITANTS :</a:t>
            </a:r>
          </a:p>
          <a:p>
            <a:pPr lvl="1" algn="just"/>
            <a:r>
              <a:rPr lang="en-GB"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oil led to the recognition of the region both from the national and international levels.</a:t>
            </a:r>
          </a:p>
          <a:p>
            <a:pPr lvl="1" algn="just"/>
            <a:r>
              <a:rPr lang="en-GB"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It has been recorded that since the 1990's there was crisis in the Niger Delta. </a:t>
            </a:r>
          </a:p>
          <a:p>
            <a:pPr lvl="1" algn="just"/>
            <a:r>
              <a:rPr lang="en-GB"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limelight has been sustained by uprisings such as those of the Movement for the Survival of the Ogoni People(MOSOP), the </a:t>
            </a:r>
            <a:r>
              <a:rPr lang="en-GB"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Ijo</a:t>
            </a:r>
            <a:r>
              <a:rPr lang="en-GB"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Egbesu</a:t>
            </a:r>
            <a:r>
              <a:rPr lang="en-GB"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boys and in more recent times by the  Niger Delta Volunteer Force( NDVF) led by </a:t>
            </a:r>
            <a:r>
              <a:rPr lang="en-GB"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Asari</a:t>
            </a:r>
            <a:r>
              <a:rPr lang="en-GB"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Dokubo</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7F1FDDED-CE8A-42A3-B3D5-617FDE76397B}"/>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0FDBF44B-922C-41B2-856A-9B52467DC3A0}"/>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CCEDBEED-3249-4F88-AA3D-66E9FBBF8A88}"/>
              </a:ext>
            </a:extLst>
          </p:cNvPr>
          <p:cNvSpPr>
            <a:spLocks noGrp="1"/>
          </p:cNvSpPr>
          <p:nvPr>
            <p:ph type="sldNum" sz="quarter" idx="12"/>
          </p:nvPr>
        </p:nvSpPr>
        <p:spPr/>
        <p:txBody>
          <a:bodyPr/>
          <a:lstStyle/>
          <a:p>
            <a:fld id="{A4C0FE01-4B8C-4B83-A6A6-814C97A177C7}" type="slidenum">
              <a:rPr lang="en-US" smtClean="0"/>
              <a:t>10</a:t>
            </a:fld>
            <a:endParaRPr lang="en-US"/>
          </a:p>
        </p:txBody>
      </p:sp>
    </p:spTree>
    <p:extLst>
      <p:ext uri="{BB962C8B-B14F-4D97-AF65-F5344CB8AC3E}">
        <p14:creationId xmlns:p14="http://schemas.microsoft.com/office/powerpoint/2010/main" val="498283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BBF3-DBB4-4F97-A5F2-D24DF9ECBF9A}"/>
              </a:ext>
            </a:extLst>
          </p:cNvPr>
          <p:cNvSpPr>
            <a:spLocks noGrp="1"/>
          </p:cNvSpPr>
          <p:nvPr>
            <p:ph type="title"/>
          </p:nvPr>
        </p:nvSpPr>
        <p:spPr/>
        <p:txBody>
          <a:bodyPr/>
          <a:lstStyle/>
          <a:p>
            <a:pPr algn="ctr"/>
            <a:r>
              <a:rPr lang="en-US" sz="4800" b="1" dirty="0">
                <a:latin typeface="Times New Roman" panose="02020603050405020304" pitchFamily="18" charset="0"/>
                <a:cs typeface="Times New Roman" panose="02020603050405020304" pitchFamily="18" charset="0"/>
              </a:rPr>
              <a:t>3 FOCUS AREA</a:t>
            </a:r>
            <a:endParaRPr lang="en-US" dirty="0"/>
          </a:p>
        </p:txBody>
      </p:sp>
      <p:sp>
        <p:nvSpPr>
          <p:cNvPr id="3" name="Content Placeholder 2">
            <a:extLst>
              <a:ext uri="{FF2B5EF4-FFF2-40B4-BE49-F238E27FC236}">
                <a16:creationId xmlns:a16="http://schemas.microsoft.com/office/drawing/2014/main" id="{34280087-B78B-4F39-A46E-17CA21994554}"/>
              </a:ext>
            </a:extLst>
          </p:cNvPr>
          <p:cNvSpPr>
            <a:spLocks noGrp="1"/>
          </p:cNvSpPr>
          <p:nvPr>
            <p:ph idx="1"/>
          </p:nvPr>
        </p:nvSpPr>
        <p:spPr/>
        <p:txBody>
          <a:bodyPr>
            <a:normAutofit/>
          </a:bodyPr>
          <a:lstStyle/>
          <a:p>
            <a:pPr marL="0" indent="0" algn="just">
              <a:buNone/>
            </a:pPr>
            <a:r>
              <a:rPr lang="en-US" b="1" dirty="0">
                <a:solidFill>
                  <a:schemeClr val="tx1"/>
                </a:solidFill>
              </a:rPr>
              <a:t>2. Boko Haram:</a:t>
            </a:r>
          </a:p>
          <a:p>
            <a:pPr lvl="1" algn="just"/>
            <a:r>
              <a:rPr lang="en-US" sz="2000" dirty="0">
                <a:solidFill>
                  <a:schemeClr val="tx1"/>
                </a:solidFill>
                <a:effectLst/>
                <a:latin typeface="Times New Roman" panose="02020603050405020304" pitchFamily="18" charset="0"/>
                <a:ea typeface="Calibri" panose="020F0502020204030204" pitchFamily="34" charset="0"/>
              </a:rPr>
              <a:t>Boko Haram is </a:t>
            </a:r>
            <a:r>
              <a:rPr lang="en-US" sz="2000" dirty="0" err="1">
                <a:solidFill>
                  <a:schemeClr val="tx1"/>
                </a:solidFill>
                <a:effectLst/>
                <a:latin typeface="Times New Roman" panose="02020603050405020304" pitchFamily="18" charset="0"/>
                <a:ea typeface="Calibri" panose="020F0502020204030204" pitchFamily="34" charset="0"/>
              </a:rPr>
              <a:t>recognised</a:t>
            </a:r>
            <a:r>
              <a:rPr lang="en-US" sz="2000" dirty="0">
                <a:solidFill>
                  <a:schemeClr val="tx1"/>
                </a:solidFill>
                <a:effectLst/>
                <a:latin typeface="Times New Roman" panose="02020603050405020304" pitchFamily="18" charset="0"/>
                <a:ea typeface="Calibri" panose="020F0502020204030204" pitchFamily="34" charset="0"/>
              </a:rPr>
              <a:t> as an Islamic group and sect just like the Taliban and Al-Qaida. They have become a dominant terrorist group in Nigeria and have carried out different actions that are more detrimental to Nigeria than beneficial. Their activities has led to  loss of lives and destruction of properties of great dimension and magnitude such as burning and bombing of churches, United Nations building in Abuja, market squares, </a:t>
            </a:r>
            <a:r>
              <a:rPr lang="en-US" sz="2000" dirty="0" err="1">
                <a:solidFill>
                  <a:schemeClr val="tx1"/>
                </a:solidFill>
                <a:effectLst/>
                <a:latin typeface="Times New Roman" panose="02020603050405020304" pitchFamily="18" charset="0"/>
                <a:ea typeface="Calibri" panose="020F0502020204030204" pitchFamily="34" charset="0"/>
              </a:rPr>
              <a:t>etc</a:t>
            </a:r>
            <a:r>
              <a:rPr lang="en-US" sz="2000" dirty="0">
                <a:solidFill>
                  <a:schemeClr val="tx1"/>
                </a:solidFill>
                <a:effectLst/>
                <a:latin typeface="Times New Roman" panose="02020603050405020304" pitchFamily="18" charset="0"/>
                <a:ea typeface="Calibri" panose="020F0502020204030204" pitchFamily="34" charset="0"/>
              </a:rPr>
              <a:t>, and the killing of innocent people in Adamawa state (Mubi) when at least 40 people were killed by a bomb,</a:t>
            </a:r>
            <a:r>
              <a:rPr lang="en-US" sz="2000" dirty="0">
                <a:solidFill>
                  <a:schemeClr val="tx1"/>
                </a:solidFill>
                <a:effectLst/>
              </a:rPr>
              <a:t>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Jideofor</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Adibe</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2013. What Do We Really Know About Boko Haram</a:t>
            </a:r>
          </a:p>
          <a:p>
            <a:pPr lvl="1" algn="just"/>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000" dirty="0">
                <a:solidFill>
                  <a:schemeClr val="tx1"/>
                </a:solidFill>
                <a:effectLst/>
                <a:latin typeface="Times New Roman" panose="02020603050405020304" pitchFamily="18" charset="0"/>
                <a:ea typeface="Calibri" panose="020F0502020204030204" pitchFamily="34" charset="0"/>
              </a:rPr>
              <a:t>The Boko Haram major target has remained the Christian group, but Overtime, the victims have included women, children, police officers and Christian, as well as non-Christians</a:t>
            </a:r>
            <a:endParaRPr lang="en-US" sz="2000" dirty="0">
              <a:solidFill>
                <a:schemeClr val="tx1"/>
              </a:solidFill>
            </a:endParaRPr>
          </a:p>
          <a:p>
            <a:endParaRPr lang="en-US" dirty="0"/>
          </a:p>
        </p:txBody>
      </p:sp>
      <p:sp>
        <p:nvSpPr>
          <p:cNvPr id="4" name="Date Placeholder 3">
            <a:extLst>
              <a:ext uri="{FF2B5EF4-FFF2-40B4-BE49-F238E27FC236}">
                <a16:creationId xmlns:a16="http://schemas.microsoft.com/office/drawing/2014/main" id="{6F0072A7-5D36-448E-A840-E7533C78F58A}"/>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4BC8F9F8-0B6B-495A-832A-F44B3DC210FD}"/>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D5FAB28B-7A2B-4F18-9463-634A8039D348}"/>
              </a:ext>
            </a:extLst>
          </p:cNvPr>
          <p:cNvSpPr>
            <a:spLocks noGrp="1"/>
          </p:cNvSpPr>
          <p:nvPr>
            <p:ph type="sldNum" sz="quarter" idx="12"/>
          </p:nvPr>
        </p:nvSpPr>
        <p:spPr/>
        <p:txBody>
          <a:bodyPr/>
          <a:lstStyle/>
          <a:p>
            <a:fld id="{A4C0FE01-4B8C-4B83-A6A6-814C97A177C7}" type="slidenum">
              <a:rPr lang="en-US" smtClean="0"/>
              <a:t>11</a:t>
            </a:fld>
            <a:endParaRPr lang="en-US"/>
          </a:p>
        </p:txBody>
      </p:sp>
    </p:spTree>
    <p:extLst>
      <p:ext uri="{BB962C8B-B14F-4D97-AF65-F5344CB8AC3E}">
        <p14:creationId xmlns:p14="http://schemas.microsoft.com/office/powerpoint/2010/main" val="374099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F5E9-E37D-424D-9A7A-FD7147B05EC8}"/>
              </a:ext>
            </a:extLst>
          </p:cNvPr>
          <p:cNvSpPr>
            <a:spLocks noGrp="1"/>
          </p:cNvSpPr>
          <p:nvPr>
            <p:ph type="title"/>
          </p:nvPr>
        </p:nvSpPr>
        <p:spPr/>
        <p:txBody>
          <a:bodyPr/>
          <a:lstStyle/>
          <a:p>
            <a:pPr algn="ctr"/>
            <a:r>
              <a:rPr lang="en-US" sz="4800" b="1" dirty="0">
                <a:latin typeface="Times New Roman" panose="02020603050405020304" pitchFamily="18" charset="0"/>
                <a:cs typeface="Times New Roman" panose="02020603050405020304" pitchFamily="18" charset="0"/>
              </a:rPr>
              <a:t>3 FOCUS AREA</a:t>
            </a:r>
            <a:endParaRPr lang="en-US" dirty="0"/>
          </a:p>
        </p:txBody>
      </p:sp>
      <p:sp>
        <p:nvSpPr>
          <p:cNvPr id="3" name="Content Placeholder 2">
            <a:extLst>
              <a:ext uri="{FF2B5EF4-FFF2-40B4-BE49-F238E27FC236}">
                <a16:creationId xmlns:a16="http://schemas.microsoft.com/office/drawing/2014/main" id="{E47D0751-6F56-421E-8A4E-C4CB2FDB4C74}"/>
              </a:ext>
            </a:extLst>
          </p:cNvPr>
          <p:cNvSpPr>
            <a:spLocks noGrp="1"/>
          </p:cNvSpPr>
          <p:nvPr>
            <p:ph idx="1"/>
          </p:nvPr>
        </p:nvSpPr>
        <p:spPr/>
        <p:txBody>
          <a:bodyPr>
            <a:normAutofit/>
          </a:bodyPr>
          <a:lstStyle/>
          <a:p>
            <a:pPr marL="0" indent="0" algn="just">
              <a:buNone/>
            </a:pPr>
            <a:r>
              <a:rPr lang="en-US" sz="2400" b="1" dirty="0">
                <a:solidFill>
                  <a:schemeClr val="tx1"/>
                </a:solidFill>
              </a:rPr>
              <a:t>3. FULANI HERDSMEN CONFLICT:</a:t>
            </a:r>
          </a:p>
          <a:p>
            <a:pPr lvl="1" algn="just"/>
            <a:r>
              <a:rPr lang="en-US" sz="2400" dirty="0">
                <a:solidFill>
                  <a:schemeClr val="tx1"/>
                </a:solidFill>
                <a:effectLst/>
                <a:latin typeface="Times New Roman" panose="02020603050405020304" pitchFamily="18" charset="0"/>
                <a:ea typeface="Calibri" panose="020F0502020204030204" pitchFamily="34" charset="0"/>
              </a:rPr>
              <a:t>Fulani Herdsmen conflict is a skirmish between herdsmen and farmers this has led to series of clashes between the two parties . In 2014, the conflict a death toll of 65 percent which cut across north central Nigeria. This means that 786 out of 1150 death count was as a result of the clashes . In 2016, according to existing records about 1425 people were killed in attacks involving Fulani herdsmen. There are over 40 notable clashes n September 30 2012, April 5 2014, February 18 2016 etc.  9-13</a:t>
            </a:r>
            <a:endParaRPr lang="en-US" sz="2400" dirty="0">
              <a:solidFill>
                <a:schemeClr val="tx1"/>
              </a:solidFill>
            </a:endParaRPr>
          </a:p>
          <a:p>
            <a:endParaRPr lang="en-US" sz="2400" dirty="0"/>
          </a:p>
        </p:txBody>
      </p:sp>
      <p:sp>
        <p:nvSpPr>
          <p:cNvPr id="4" name="Date Placeholder 3">
            <a:extLst>
              <a:ext uri="{FF2B5EF4-FFF2-40B4-BE49-F238E27FC236}">
                <a16:creationId xmlns:a16="http://schemas.microsoft.com/office/drawing/2014/main" id="{2C362801-1C89-40BF-8E2C-295AE9B2563F}"/>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D78BFEBF-9173-45D3-B4BD-6D639570972C}"/>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4FE4A8A9-04A6-4FAD-B906-56EB5C365883}"/>
              </a:ext>
            </a:extLst>
          </p:cNvPr>
          <p:cNvSpPr>
            <a:spLocks noGrp="1"/>
          </p:cNvSpPr>
          <p:nvPr>
            <p:ph type="sldNum" sz="quarter" idx="12"/>
          </p:nvPr>
        </p:nvSpPr>
        <p:spPr/>
        <p:txBody>
          <a:bodyPr/>
          <a:lstStyle/>
          <a:p>
            <a:fld id="{A4C0FE01-4B8C-4B83-A6A6-814C97A177C7}" type="slidenum">
              <a:rPr lang="en-US" smtClean="0"/>
              <a:t>12</a:t>
            </a:fld>
            <a:endParaRPr lang="en-US"/>
          </a:p>
        </p:txBody>
      </p:sp>
    </p:spTree>
    <p:extLst>
      <p:ext uri="{BB962C8B-B14F-4D97-AF65-F5344CB8AC3E}">
        <p14:creationId xmlns:p14="http://schemas.microsoft.com/office/powerpoint/2010/main" val="147919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925B-9034-4DAD-8269-EAD9CF7C2902}"/>
              </a:ext>
            </a:extLst>
          </p:cNvPr>
          <p:cNvSpPr>
            <a:spLocks noGrp="1"/>
          </p:cNvSpPr>
          <p:nvPr>
            <p:ph type="title"/>
          </p:nvPr>
        </p:nvSpPr>
        <p:spPr>
          <a:xfrm>
            <a:off x="1097280" y="0"/>
            <a:ext cx="10058400" cy="968440"/>
          </a:xfrm>
        </p:spPr>
        <p:txBody>
          <a:bodyPr>
            <a:normAutofit/>
          </a:bodyPr>
          <a:lstStyle/>
          <a:p>
            <a:pPr algn="ct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CAUSES OF INSECURITY IN NIGERIA</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Content Placeholder 2">
            <a:extLst>
              <a:ext uri="{FF2B5EF4-FFF2-40B4-BE49-F238E27FC236}">
                <a16:creationId xmlns:a16="http://schemas.microsoft.com/office/drawing/2014/main" id="{A52773C1-679B-4E66-A3D6-ADBB2666E4C7}"/>
              </a:ext>
            </a:extLst>
          </p:cNvPr>
          <p:cNvSpPr>
            <a:spLocks noGrp="1"/>
          </p:cNvSpPr>
          <p:nvPr>
            <p:ph idx="1"/>
          </p:nvPr>
        </p:nvSpPr>
        <p:spPr>
          <a:xfrm>
            <a:off x="1097279" y="1086678"/>
            <a:ext cx="10115203" cy="4782416"/>
          </a:xfrm>
        </p:spPr>
        <p:txBody>
          <a:bodyPr>
            <a:normAutofit/>
          </a:bodyPr>
          <a:lstStyle/>
          <a:p>
            <a:pPr marL="0" marR="457200" algn="just">
              <a:lnSpc>
                <a:spcPct val="110000"/>
              </a:lnSpc>
              <a:spcBef>
                <a:spcPts val="0"/>
              </a:spcBef>
              <a:spcAft>
                <a:spcPts val="800"/>
              </a:spcAft>
            </a:pP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are several causes of insecurity in Nigeria some of which have been narrowed down to:</a:t>
            </a:r>
            <a:endPar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51460" marR="457200" indent="-342900" algn="just">
              <a:lnSpc>
                <a:spcPct val="110000"/>
              </a:lnSpc>
              <a:spcBef>
                <a:spcPts val="0"/>
              </a:spcBef>
              <a:spcAft>
                <a:spcPts val="800"/>
              </a:spcAft>
              <a:buFont typeface="+mj-lt"/>
              <a:buAutoNum type="arabicPeriod"/>
            </a:pP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Lack or inadequate basic infrastructures,</a:t>
            </a:r>
          </a:p>
          <a:p>
            <a:pPr marL="251460" marR="457200" indent="-342900" algn="just">
              <a:lnSpc>
                <a:spcPct val="110000"/>
              </a:lnSpc>
              <a:spcBef>
                <a:spcPts val="0"/>
              </a:spcBef>
              <a:spcAft>
                <a:spcPts val="800"/>
              </a:spcAft>
              <a:buFont typeface="+mj-lt"/>
              <a:buAutoNum type="arabicPeriod"/>
            </a:pPr>
            <a:r>
              <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Bad governance, </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Corruption and corrupt practices of government officials,</a:t>
            </a:r>
          </a:p>
          <a:p>
            <a:pPr marL="251460" marR="457200" indent="-342900" algn="just">
              <a:lnSpc>
                <a:spcPct val="110000"/>
              </a:lnSpc>
              <a:spcBef>
                <a:spcPts val="0"/>
              </a:spcBef>
              <a:spcAft>
                <a:spcPts val="800"/>
              </a:spcAft>
              <a:buFont typeface="+mj-lt"/>
              <a:buAutoNum type="arabicPeriod"/>
            </a:pP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Poverty </a:t>
            </a:r>
            <a:endPar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251460" marR="457200" indent="-342900" algn="just">
              <a:lnSpc>
                <a:spcPct val="110000"/>
              </a:lnSpc>
              <a:spcBef>
                <a:spcPts val="0"/>
              </a:spcBef>
              <a:spcAft>
                <a:spcPts val="800"/>
              </a:spcAft>
              <a:buFont typeface="+mj-lt"/>
              <a:buAutoNum type="arabicPeriod"/>
            </a:pPr>
            <a:r>
              <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Unemployment</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251460" marR="457200" indent="-342900" algn="just">
              <a:lnSpc>
                <a:spcPct val="110000"/>
              </a:lnSpc>
              <a:spcBef>
                <a:spcPts val="0"/>
              </a:spcBef>
              <a:spcAft>
                <a:spcPts val="800"/>
              </a:spcAft>
              <a:buFont typeface="+mj-lt"/>
              <a:buAutoNum type="arabicPeriod"/>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R</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eligious intricacies /conflicts</a:t>
            </a:r>
          </a:p>
          <a:p>
            <a:pPr marL="251460" marR="457200" indent="-342900" algn="just">
              <a:lnSpc>
                <a:spcPct val="110000"/>
              </a:lnSpc>
              <a:spcBef>
                <a:spcPts val="0"/>
              </a:spcBef>
              <a:spcAft>
                <a:spcPts val="800"/>
              </a:spcAft>
              <a:buFont typeface="+mj-lt"/>
              <a:buAutoNum type="arabicPeriod"/>
            </a:pPr>
            <a:r>
              <a:rPr lang="en-US"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erceived</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victimisation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,materialism and the display of it with impunity, domination and exploitation,  </a:t>
            </a:r>
          </a:p>
          <a:p>
            <a:pPr marL="251460" marR="457200" indent="-342900" algn="just">
              <a:lnSpc>
                <a:spcPct val="110000"/>
              </a:lnSpc>
              <a:spcBef>
                <a:spcPts val="0"/>
              </a:spcBef>
              <a:spcAft>
                <a:spcPts val="800"/>
              </a:spcAft>
              <a:buFont typeface="+mj-lt"/>
              <a:buAutoNum type="arabicPeriod"/>
            </a:pP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lack of quality education or training, to mention but a few.</a:t>
            </a:r>
          </a:p>
          <a:p>
            <a:pPr marL="251460" marR="457200" indent="-342900" algn="just">
              <a:lnSpc>
                <a:spcPct val="110000"/>
              </a:lnSpc>
              <a:spcBef>
                <a:spcPts val="0"/>
              </a:spcBef>
              <a:spcAft>
                <a:spcPts val="800"/>
              </a:spcAft>
              <a:buFont typeface="+mj-lt"/>
              <a:buAutoNum type="arabicPeriod"/>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Presence of Ungoverned spaces</a:t>
            </a:r>
            <a:endPar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457200" indent="0" algn="just">
              <a:lnSpc>
                <a:spcPct val="110000"/>
              </a:lnSpc>
              <a:spcBef>
                <a:spcPts val="0"/>
              </a:spcBef>
              <a:spcAft>
                <a:spcPts val="800"/>
              </a:spcAft>
              <a:buNone/>
            </a:pPr>
            <a:r>
              <a:rPr lang="en-US" dirty="0">
                <a:solidFill>
                  <a:schemeClr val="tx1"/>
                </a:solidFill>
                <a:latin typeface="Times New Roman" panose="02020603050405020304" pitchFamily="18" charset="0"/>
                <a:cs typeface="Times New Roman" panose="02020603050405020304" pitchFamily="18" charset="0"/>
              </a:rPr>
              <a:t>pages14-17</a:t>
            </a:r>
            <a:endParaRPr lang="en-US" dirty="0">
              <a:solidFill>
                <a:schemeClr val="tx1"/>
              </a:solidFill>
            </a:endParaRPr>
          </a:p>
        </p:txBody>
      </p:sp>
      <p:sp>
        <p:nvSpPr>
          <p:cNvPr id="4" name="Date Placeholder 3">
            <a:extLst>
              <a:ext uri="{FF2B5EF4-FFF2-40B4-BE49-F238E27FC236}">
                <a16:creationId xmlns:a16="http://schemas.microsoft.com/office/drawing/2014/main" id="{382DFD4E-3292-45C3-93F8-9638CF9AE822}"/>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64DE5C01-F40C-49E6-9EFC-A228879AB1B6}"/>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9C805770-079E-445F-9065-9A1638764DDC}"/>
              </a:ext>
            </a:extLst>
          </p:cNvPr>
          <p:cNvSpPr>
            <a:spLocks noGrp="1"/>
          </p:cNvSpPr>
          <p:nvPr>
            <p:ph type="sldNum" sz="quarter" idx="12"/>
          </p:nvPr>
        </p:nvSpPr>
        <p:spPr/>
        <p:txBody>
          <a:bodyPr/>
          <a:lstStyle/>
          <a:p>
            <a:fld id="{A4C0FE01-4B8C-4B83-A6A6-814C97A177C7}" type="slidenum">
              <a:rPr lang="en-US" smtClean="0"/>
              <a:t>13</a:t>
            </a:fld>
            <a:endParaRPr lang="en-US"/>
          </a:p>
        </p:txBody>
      </p:sp>
    </p:spTree>
    <p:extLst>
      <p:ext uri="{BB962C8B-B14F-4D97-AF65-F5344CB8AC3E}">
        <p14:creationId xmlns:p14="http://schemas.microsoft.com/office/powerpoint/2010/main" val="3024417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CFD5A-F151-4410-8807-34E8043F52C5}"/>
              </a:ext>
            </a:extLst>
          </p:cNvPr>
          <p:cNvSpPr>
            <a:spLocks noGrp="1"/>
          </p:cNvSpPr>
          <p:nvPr>
            <p:ph type="title"/>
          </p:nvPr>
        </p:nvSpPr>
        <p:spPr>
          <a:xfrm>
            <a:off x="1097279" y="477077"/>
            <a:ext cx="9822511" cy="777966"/>
          </a:xfrm>
        </p:spPr>
        <p:txBody>
          <a:bodyPr>
            <a:normAutofit fontScale="90000"/>
          </a:bodyPr>
          <a:lstStyle/>
          <a:p>
            <a:pPr algn="ct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EFFECT OF INSECURITY AND HOW IT AFFECTS WOMEN IN NIGERIA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B9899581-89A4-406D-880F-D4FEA5C31304}"/>
              </a:ext>
            </a:extLst>
          </p:cNvPr>
          <p:cNvSpPr>
            <a:spLocks noGrp="1"/>
          </p:cNvSpPr>
          <p:nvPr>
            <p:ph idx="1"/>
          </p:nvPr>
        </p:nvSpPr>
        <p:spPr>
          <a:xfrm>
            <a:off x="914401" y="993913"/>
            <a:ext cx="10298082" cy="4875181"/>
          </a:xfrm>
        </p:spPr>
        <p:txBody>
          <a:bodyPr>
            <a:noAutofit/>
          </a:bodyPr>
          <a:lstStyle/>
          <a:p>
            <a:pPr algn="just"/>
            <a:r>
              <a:rPr lang="en-US" sz="2400" dirty="0">
                <a:solidFill>
                  <a:schemeClr val="tx1"/>
                </a:solidFill>
                <a:effectLst/>
                <a:latin typeface="Times New Roman" panose="02020603050405020304" pitchFamily="18" charset="0"/>
                <a:ea typeface="Calibri" panose="020F0502020204030204" pitchFamily="34" charset="0"/>
              </a:rPr>
              <a:t>The presence of insecurity and conflict in Nigeria has affected women drastically as women pay heavily and remain susceptible to its heinous effects:</a:t>
            </a:r>
          </a:p>
          <a:p>
            <a:pPr algn="just"/>
            <a:endParaRPr lang="en-US" sz="2400" dirty="0">
              <a:solidFill>
                <a:schemeClr val="tx1"/>
              </a:solidFill>
              <a:effectLst/>
              <a:latin typeface="Times New Roman" panose="02020603050405020304" pitchFamily="18" charset="0"/>
              <a:ea typeface="Calibri" panose="020F0502020204030204" pitchFamily="34" charset="0"/>
            </a:endParaRPr>
          </a:p>
          <a:p>
            <a:pPr lvl="1" algn="just"/>
            <a:r>
              <a:rPr lang="en-US" sz="2400" dirty="0">
                <a:solidFill>
                  <a:schemeClr val="tx1"/>
                </a:solidFill>
                <a:effectLst/>
                <a:latin typeface="Times New Roman" panose="02020603050405020304" pitchFamily="18" charset="0"/>
                <a:ea typeface="Calibri" panose="020F0502020204030204" pitchFamily="34" charset="0"/>
              </a:rPr>
              <a:t> They suffer </a:t>
            </a:r>
            <a:r>
              <a:rPr lang="en-US" sz="2400" b="1" dirty="0">
                <a:solidFill>
                  <a:schemeClr val="tx1"/>
                </a:solidFill>
                <a:effectLst/>
                <a:latin typeface="Times New Roman" panose="02020603050405020304" pitchFamily="18" charset="0"/>
                <a:ea typeface="Calibri" panose="020F0502020204030204" pitchFamily="34" charset="0"/>
              </a:rPr>
              <a:t>GENDER-BASED VIOLENCE: </a:t>
            </a:r>
            <a:r>
              <a:rPr lang="en-US" sz="2400" dirty="0">
                <a:solidFill>
                  <a:schemeClr val="tx1"/>
                </a:solidFill>
                <a:effectLst/>
                <a:latin typeface="Times New Roman" panose="02020603050405020304" pitchFamily="18" charset="0"/>
                <a:ea typeface="Calibri" panose="020F0502020204030204" pitchFamily="34" charset="0"/>
              </a:rPr>
              <a:t>women are raped, kidnapped, forced into marriage, trafficked, used as sex slave </a:t>
            </a:r>
            <a:r>
              <a:rPr lang="en-US" sz="2400" dirty="0" err="1">
                <a:solidFill>
                  <a:schemeClr val="tx1"/>
                </a:solidFill>
                <a:latin typeface="Times New Roman" panose="02020603050405020304" pitchFamily="18" charset="0"/>
                <a:ea typeface="Calibri" panose="020F0502020204030204" pitchFamily="34" charset="0"/>
              </a:rPr>
              <a:t>e</a:t>
            </a:r>
            <a:r>
              <a:rPr lang="en-US" sz="2400" dirty="0" err="1">
                <a:solidFill>
                  <a:schemeClr val="tx1"/>
                </a:solidFill>
                <a:effectLst/>
                <a:latin typeface="Times New Roman" panose="02020603050405020304" pitchFamily="18" charset="0"/>
                <a:ea typeface="Calibri" panose="020F0502020204030204" pitchFamily="34" charset="0"/>
              </a:rPr>
              <a:t>tc</a:t>
            </a:r>
            <a:endParaRPr lang="en-US" sz="2400" dirty="0">
              <a:solidFill>
                <a:schemeClr val="tx1"/>
              </a:solidFill>
              <a:effectLst/>
              <a:latin typeface="Times New Roman" panose="02020603050405020304" pitchFamily="18" charset="0"/>
              <a:ea typeface="Calibri" panose="020F0502020204030204" pitchFamily="34" charset="0"/>
            </a:endParaRPr>
          </a:p>
          <a:p>
            <a:pPr lvl="1" algn="just"/>
            <a:r>
              <a:rPr lang="en-US" sz="2400" dirty="0">
                <a:solidFill>
                  <a:schemeClr val="tx1"/>
                </a:solidFill>
                <a:latin typeface="Times New Roman" panose="02020603050405020304" pitchFamily="18" charset="0"/>
                <a:ea typeface="Calibri" panose="020F0502020204030204" pitchFamily="34" charset="0"/>
              </a:rPr>
              <a:t>I</a:t>
            </a:r>
            <a:r>
              <a:rPr lang="en-US" sz="2400" dirty="0">
                <a:solidFill>
                  <a:schemeClr val="tx1"/>
                </a:solidFill>
                <a:effectLst/>
                <a:latin typeface="Times New Roman" panose="02020603050405020304" pitchFamily="18" charset="0"/>
                <a:ea typeface="Calibri" panose="020F0502020204030204" pitchFamily="34" charset="0"/>
              </a:rPr>
              <a:t>nsecurity and conflict in Nigeria has affected women, emotionally, mentally and psychologically: they will have phobia, post traumatic stress disorder , and depressions  </a:t>
            </a:r>
            <a:r>
              <a:rPr lang="en-US" sz="2400" dirty="0" err="1">
                <a:solidFill>
                  <a:schemeClr val="tx1"/>
                </a:solidFill>
                <a:effectLst/>
                <a:latin typeface="Times New Roman" panose="02020603050405020304" pitchFamily="18" charset="0"/>
                <a:ea typeface="Calibri" panose="020F0502020204030204" pitchFamily="34" charset="0"/>
              </a:rPr>
              <a:t>etc</a:t>
            </a:r>
            <a:r>
              <a:rPr lang="en-US" sz="2400" dirty="0">
                <a:solidFill>
                  <a:schemeClr val="tx1"/>
                </a:solidFill>
                <a:effectLst/>
                <a:latin typeface="Times New Roman" panose="02020603050405020304" pitchFamily="18" charset="0"/>
                <a:ea typeface="Calibri" panose="020F0502020204030204" pitchFamily="34" charset="0"/>
              </a:rPr>
              <a:t> For example, the killing of women’s husbands and parents in villages in Yobe, </a:t>
            </a:r>
            <a:r>
              <a:rPr lang="en-US" sz="2400" dirty="0" err="1">
                <a:solidFill>
                  <a:schemeClr val="tx1"/>
                </a:solidFill>
                <a:effectLst/>
                <a:latin typeface="Times New Roman" panose="02020603050405020304" pitchFamily="18" charset="0"/>
                <a:ea typeface="Calibri" panose="020F0502020204030204" pitchFamily="34" charset="0"/>
              </a:rPr>
              <a:t>Borno</a:t>
            </a:r>
            <a:r>
              <a:rPr lang="en-US" sz="2400" dirty="0">
                <a:solidFill>
                  <a:schemeClr val="tx1"/>
                </a:solidFill>
                <a:effectLst/>
                <a:latin typeface="Times New Roman" panose="02020603050405020304" pitchFamily="18" charset="0"/>
                <a:ea typeface="Calibri" panose="020F0502020204030204" pitchFamily="34" charset="0"/>
              </a:rPr>
              <a:t> and Adamawa states caused serious mental illness and problems for the women </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(James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Okolie-Osemene</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&amp; Rosemary I.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Okolie-Osemene</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(2019) </a:t>
            </a:r>
            <a:r>
              <a:rPr lang="en-US" sz="2400" dirty="0">
                <a:solidFill>
                  <a:schemeClr val="tx1"/>
                </a:solidFill>
                <a:effectLst/>
                <a:latin typeface="Times New Roman" panose="02020603050405020304" pitchFamily="18" charset="0"/>
                <a:ea typeface="Calibri" panose="020F0502020204030204" pitchFamily="34" charset="0"/>
              </a:rPr>
              <a:t>The indoctrination process that women and girls go through . </a:t>
            </a:r>
          </a:p>
          <a:p>
            <a:pPr marL="201168" lvl="1" indent="0" algn="just">
              <a:buNone/>
            </a:pP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01168" lvl="1" indent="0" algn="just">
              <a:buNone/>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Pages 17-18</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lgn="just"/>
            <a:endParaRPr lang="en-US" sz="2400" dirty="0">
              <a:solidFill>
                <a:schemeClr val="tx1"/>
              </a:solidFill>
            </a:endParaRPr>
          </a:p>
        </p:txBody>
      </p:sp>
      <p:sp>
        <p:nvSpPr>
          <p:cNvPr id="4" name="Date Placeholder 3">
            <a:extLst>
              <a:ext uri="{FF2B5EF4-FFF2-40B4-BE49-F238E27FC236}">
                <a16:creationId xmlns:a16="http://schemas.microsoft.com/office/drawing/2014/main" id="{67654E61-47D8-43E1-86A5-E57427B0DFDC}"/>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7AA5F860-61BA-4193-868D-F37892A4C1DA}"/>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01B73D3A-78FE-40B6-A887-08F802B367A1}"/>
              </a:ext>
            </a:extLst>
          </p:cNvPr>
          <p:cNvSpPr>
            <a:spLocks noGrp="1"/>
          </p:cNvSpPr>
          <p:nvPr>
            <p:ph type="sldNum" sz="quarter" idx="12"/>
          </p:nvPr>
        </p:nvSpPr>
        <p:spPr/>
        <p:txBody>
          <a:bodyPr/>
          <a:lstStyle/>
          <a:p>
            <a:fld id="{A4C0FE01-4B8C-4B83-A6A6-814C97A177C7}" type="slidenum">
              <a:rPr lang="en-US" smtClean="0"/>
              <a:t>14</a:t>
            </a:fld>
            <a:endParaRPr lang="en-US"/>
          </a:p>
        </p:txBody>
      </p:sp>
    </p:spTree>
    <p:extLst>
      <p:ext uri="{BB962C8B-B14F-4D97-AF65-F5344CB8AC3E}">
        <p14:creationId xmlns:p14="http://schemas.microsoft.com/office/powerpoint/2010/main" val="293500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ED61-9891-4409-8E6E-81CC0415FDC1}"/>
              </a:ext>
            </a:extLst>
          </p:cNvPr>
          <p:cNvSpPr>
            <a:spLocks noGrp="1"/>
          </p:cNvSpPr>
          <p:nvPr>
            <p:ph type="title"/>
          </p:nvPr>
        </p:nvSpPr>
        <p:spPr/>
        <p:txBody>
          <a:bodyPr>
            <a:normAutofit/>
          </a:bodyPr>
          <a:lstStyle/>
          <a:p>
            <a:pPr algn="ctr"/>
            <a: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EFFECT OF INSECURITY AND HOW IT AFFECTS WOMEN IN NIGERIA</a:t>
            </a:r>
            <a:endParaRPr lang="en-US" sz="3600" dirty="0"/>
          </a:p>
        </p:txBody>
      </p:sp>
      <p:sp>
        <p:nvSpPr>
          <p:cNvPr id="3" name="Content Placeholder 2">
            <a:extLst>
              <a:ext uri="{FF2B5EF4-FFF2-40B4-BE49-F238E27FC236}">
                <a16:creationId xmlns:a16="http://schemas.microsoft.com/office/drawing/2014/main" id="{5D35CB7A-C172-46A4-A7D7-D0C1C5ABFCD5}"/>
              </a:ext>
            </a:extLst>
          </p:cNvPr>
          <p:cNvSpPr>
            <a:spLocks noGrp="1"/>
          </p:cNvSpPr>
          <p:nvPr>
            <p:ph idx="1"/>
          </p:nvPr>
        </p:nvSpPr>
        <p:spPr/>
        <p:txBody>
          <a:bodyPr>
            <a:normAutofit/>
          </a:bodyPr>
          <a:lstStyle/>
          <a:p>
            <a:pPr lvl="1" algn="just"/>
            <a:endParaRPr lang="en-US" sz="2400" dirty="0">
              <a:solidFill>
                <a:schemeClr val="tx1"/>
              </a:solidFill>
              <a:effectLst/>
              <a:latin typeface="Times New Roman" panose="02020603050405020304" pitchFamily="18" charset="0"/>
              <a:ea typeface="Calibri" panose="020F0502020204030204" pitchFamily="34" charset="0"/>
            </a:endParaRPr>
          </a:p>
          <a:p>
            <a:pPr lvl="1" algn="just"/>
            <a:r>
              <a:rPr lang="en-US" sz="2400" dirty="0">
                <a:solidFill>
                  <a:schemeClr val="tx1"/>
                </a:solidFill>
                <a:latin typeface="Times New Roman" panose="02020603050405020304" pitchFamily="18" charset="0"/>
                <a:ea typeface="Calibri" panose="020F0502020204030204" pitchFamily="34" charset="0"/>
              </a:rPr>
              <a:t>T</a:t>
            </a:r>
            <a:r>
              <a:rPr lang="en-US" sz="2400" dirty="0">
                <a:solidFill>
                  <a:schemeClr val="tx1"/>
                </a:solidFill>
                <a:effectLst/>
                <a:latin typeface="Times New Roman" panose="02020603050405020304" pitchFamily="18" charset="0"/>
                <a:ea typeface="Calibri" panose="020F0502020204030204" pitchFamily="34" charset="0"/>
              </a:rPr>
              <a:t>he loss of lives and property of women, men and children : This is evident in the series of raid done by the herdsmen, Niger Delta militants and Boko Haram. On April 14</a:t>
            </a:r>
            <a:r>
              <a:rPr lang="en-US" sz="2400" baseline="30000" dirty="0">
                <a:solidFill>
                  <a:schemeClr val="tx1"/>
                </a:solidFill>
                <a:effectLst/>
                <a:latin typeface="Times New Roman" panose="02020603050405020304" pitchFamily="18" charset="0"/>
                <a:ea typeface="Calibri" panose="020F0502020204030204" pitchFamily="34" charset="0"/>
              </a:rPr>
              <a:t>th</a:t>
            </a:r>
            <a:r>
              <a:rPr lang="en-US" sz="2400" dirty="0">
                <a:solidFill>
                  <a:schemeClr val="tx1"/>
                </a:solidFill>
                <a:effectLst/>
                <a:latin typeface="Times New Roman" panose="02020603050405020304" pitchFamily="18" charset="0"/>
                <a:ea typeface="Calibri" panose="020F0502020204030204" pitchFamily="34" charset="0"/>
              </a:rPr>
              <a:t> 2014 Boko Haram set off bombs in </a:t>
            </a:r>
            <a:r>
              <a:rPr lang="en-US" sz="2400" dirty="0" err="1">
                <a:solidFill>
                  <a:schemeClr val="tx1"/>
                </a:solidFill>
                <a:effectLst/>
                <a:latin typeface="Times New Roman" panose="02020603050405020304" pitchFamily="18" charset="0"/>
                <a:ea typeface="Calibri" panose="020F0502020204030204" pitchFamily="34" charset="0"/>
              </a:rPr>
              <a:t>Nyanya</a:t>
            </a:r>
            <a:r>
              <a:rPr lang="en-US" sz="2400" dirty="0">
                <a:solidFill>
                  <a:schemeClr val="tx1"/>
                </a:solidFill>
                <a:effectLst/>
                <a:latin typeface="Times New Roman" panose="02020603050405020304" pitchFamily="18" charset="0"/>
                <a:ea typeface="Calibri" panose="020F0502020204030204" pitchFamily="34" charset="0"/>
              </a:rPr>
              <a:t>, Abuja, which led to the death of over 70 people including women and children. In January 2015, there was an attack In </a:t>
            </a:r>
            <a:r>
              <a:rPr lang="en-US" sz="2400" dirty="0" err="1">
                <a:solidFill>
                  <a:schemeClr val="tx1"/>
                </a:solidFill>
                <a:effectLst/>
                <a:latin typeface="Times New Roman" panose="02020603050405020304" pitchFamily="18" charset="0"/>
                <a:ea typeface="Calibri" panose="020F0502020204030204" pitchFamily="34" charset="0"/>
              </a:rPr>
              <a:t>Borno</a:t>
            </a:r>
            <a:r>
              <a:rPr lang="en-US" sz="2400" dirty="0">
                <a:solidFill>
                  <a:schemeClr val="tx1"/>
                </a:solidFill>
                <a:effectLst/>
                <a:latin typeface="Times New Roman" panose="02020603050405020304" pitchFamily="18" charset="0"/>
                <a:ea typeface="Calibri" panose="020F0502020204030204" pitchFamily="34" charset="0"/>
              </a:rPr>
              <a:t> that damaged about 3700 properties and destroyed about 16 towns,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Ogunfolu</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Assim</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 M., and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Adejumo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 2018.)</a:t>
            </a:r>
          </a:p>
          <a:p>
            <a:pPr marL="201168" lvl="1" indent="0" algn="just">
              <a:buNone/>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Pages 17-18</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p>
        </p:txBody>
      </p:sp>
      <p:sp>
        <p:nvSpPr>
          <p:cNvPr id="4" name="Date Placeholder 3">
            <a:extLst>
              <a:ext uri="{FF2B5EF4-FFF2-40B4-BE49-F238E27FC236}">
                <a16:creationId xmlns:a16="http://schemas.microsoft.com/office/drawing/2014/main" id="{60E8F87A-CACF-4F3D-AA3E-EF6BA26C850E}"/>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7CF14426-E0E7-4EC2-84A2-C10EF481EB85}"/>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A15B6C91-E90A-475A-B817-7EF738DDE430}"/>
              </a:ext>
            </a:extLst>
          </p:cNvPr>
          <p:cNvSpPr>
            <a:spLocks noGrp="1"/>
          </p:cNvSpPr>
          <p:nvPr>
            <p:ph type="sldNum" sz="quarter" idx="12"/>
          </p:nvPr>
        </p:nvSpPr>
        <p:spPr/>
        <p:txBody>
          <a:bodyPr/>
          <a:lstStyle/>
          <a:p>
            <a:fld id="{A4C0FE01-4B8C-4B83-A6A6-814C97A177C7}" type="slidenum">
              <a:rPr lang="en-US" smtClean="0"/>
              <a:t>15</a:t>
            </a:fld>
            <a:endParaRPr lang="en-US"/>
          </a:p>
        </p:txBody>
      </p:sp>
    </p:spTree>
    <p:extLst>
      <p:ext uri="{BB962C8B-B14F-4D97-AF65-F5344CB8AC3E}">
        <p14:creationId xmlns:p14="http://schemas.microsoft.com/office/powerpoint/2010/main" val="207621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8C06-914C-4B6B-BC6C-8C9E4854BC40}"/>
              </a:ext>
            </a:extLst>
          </p:cNvPr>
          <p:cNvSpPr>
            <a:spLocks noGrp="1"/>
          </p:cNvSpPr>
          <p:nvPr>
            <p:ph type="title"/>
          </p:nvPr>
        </p:nvSpPr>
        <p:spPr/>
        <p:txBody>
          <a:bodyPr>
            <a:normAutofit/>
          </a:bodyPr>
          <a:lstStyle/>
          <a:p>
            <a:pPr algn="ct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EFFECT OF INSECURITY AND HOW IT AFFECTS WOMEN IN NIGERIA : </a:t>
            </a:r>
            <a:r>
              <a:rPr lang="en-US" sz="2800" b="1" dirty="0">
                <a:effectLst/>
                <a:latin typeface="Times New Roman" panose="02020603050405020304" pitchFamily="18" charset="0"/>
                <a:ea typeface="Calibri" panose="020F0502020204030204" pitchFamily="34" charset="0"/>
              </a:rPr>
              <a:t>WOMEN </a:t>
            </a:r>
            <a:r>
              <a:rPr lang="en-US" sz="2800" b="1" dirty="0">
                <a:latin typeface="Times New Roman" panose="02020603050405020304" pitchFamily="18" charset="0"/>
                <a:ea typeface="Calibri" panose="020F0502020204030204" pitchFamily="34" charset="0"/>
              </a:rPr>
              <a:t>I</a:t>
            </a:r>
            <a:r>
              <a:rPr lang="en-US" sz="2800" b="1" dirty="0">
                <a:effectLst/>
                <a:latin typeface="Times New Roman" panose="02020603050405020304" pitchFamily="18" charset="0"/>
                <a:ea typeface="Calibri" panose="020F0502020204030204" pitchFamily="34" charset="0"/>
              </a:rPr>
              <a:t>N A POSITION OF INSECURITY (Kidnapped and Abducted)</a:t>
            </a:r>
            <a:endParaRPr lang="en-US" sz="2800" b="1" dirty="0"/>
          </a:p>
        </p:txBody>
      </p:sp>
      <p:sp>
        <p:nvSpPr>
          <p:cNvPr id="3" name="Content Placeholder 2">
            <a:extLst>
              <a:ext uri="{FF2B5EF4-FFF2-40B4-BE49-F238E27FC236}">
                <a16:creationId xmlns:a16="http://schemas.microsoft.com/office/drawing/2014/main" id="{94F992EF-063B-4CF0-A9F4-48D1DF5158B4}"/>
              </a:ext>
            </a:extLst>
          </p:cNvPr>
          <p:cNvSpPr>
            <a:spLocks noGrp="1"/>
          </p:cNvSpPr>
          <p:nvPr>
            <p:ph idx="1"/>
          </p:nvPr>
        </p:nvSpPr>
        <p:spPr/>
        <p:txBody>
          <a:bodyPr>
            <a:normAutofit/>
          </a:bodyPr>
          <a:lstStyle/>
          <a:p>
            <a:pPr lvl="1" algn="just"/>
            <a:r>
              <a:rPr lang="en-US" sz="2000" dirty="0">
                <a:solidFill>
                  <a:schemeClr val="tx1"/>
                </a:solidFill>
                <a:latin typeface="Times New Roman" panose="02020603050405020304" pitchFamily="18" charset="0"/>
                <a:ea typeface="Calibri" panose="020F0502020204030204" pitchFamily="34" charset="0"/>
              </a:rPr>
              <a:t>From the </a:t>
            </a:r>
            <a:r>
              <a:rPr lang="en-US" sz="2000" dirty="0">
                <a:solidFill>
                  <a:schemeClr val="tx1"/>
                </a:solidFill>
                <a:effectLst/>
                <a:latin typeface="Times New Roman" panose="02020603050405020304" pitchFamily="18" charset="0"/>
                <a:ea typeface="Calibri" panose="020F0502020204030204" pitchFamily="34" charset="0"/>
              </a:rPr>
              <a:t>health perspective as health challenges emerged, women are  infected with disease like HIV, STI, etc. Some of the girls end up having Vistula.</a:t>
            </a:r>
          </a:p>
          <a:p>
            <a:pPr lvl="1" algn="just"/>
            <a:r>
              <a:rPr lang="en-US" sz="2000" dirty="0">
                <a:solidFill>
                  <a:schemeClr val="tx1"/>
                </a:solidFill>
                <a:latin typeface="Times New Roman" panose="02020603050405020304" pitchFamily="18" charset="0"/>
                <a:ea typeface="Calibri" panose="020F0502020204030204" pitchFamily="34" charset="0"/>
              </a:rPr>
              <a:t>P</a:t>
            </a:r>
            <a:r>
              <a:rPr lang="en-US" sz="2000" dirty="0">
                <a:solidFill>
                  <a:schemeClr val="tx1"/>
                </a:solidFill>
                <a:effectLst/>
                <a:latin typeface="Times New Roman" panose="02020603050405020304" pitchFamily="18" charset="0"/>
                <a:ea typeface="Calibri" panose="020F0502020204030204" pitchFamily="34" charset="0"/>
              </a:rPr>
              <a:t>eople are displaced</a:t>
            </a:r>
            <a:r>
              <a:rPr lang="en-US" sz="2000" dirty="0">
                <a:solidFill>
                  <a:schemeClr val="tx1"/>
                </a:solidFill>
                <a:latin typeface="Times New Roman" panose="02020603050405020304" pitchFamily="18" charset="0"/>
                <a:ea typeface="Calibri" panose="020F0502020204030204" pitchFamily="34" charset="0"/>
              </a:rPr>
              <a:t>, </a:t>
            </a:r>
            <a:r>
              <a:rPr lang="en-US" sz="2000" dirty="0">
                <a:solidFill>
                  <a:schemeClr val="tx1"/>
                </a:solidFill>
                <a:effectLst/>
                <a:latin typeface="Times New Roman" panose="02020603050405020304" pitchFamily="18" charset="0"/>
                <a:ea typeface="Calibri" panose="020F0502020204030204" pitchFamily="34" charset="0"/>
              </a:rPr>
              <a:t>the victims also end up having physical problems like disabilities, separation from parents, husbands, children and loved ones and the loss of cohesive social systems  that existed prior to the crises and conflicts  </a:t>
            </a:r>
            <a:r>
              <a:rPr lang="en-US" sz="2000" dirty="0" err="1">
                <a:solidFill>
                  <a:schemeClr val="tx1"/>
                </a:solidFill>
                <a:effectLst/>
                <a:latin typeface="Times New Roman" panose="02020603050405020304" pitchFamily="18" charset="0"/>
                <a:ea typeface="Calibri" panose="020F0502020204030204" pitchFamily="34" charset="0"/>
              </a:rPr>
              <a:t>eg.</a:t>
            </a:r>
            <a:r>
              <a:rPr lang="en-US" sz="2000" dirty="0">
                <a:solidFill>
                  <a:schemeClr val="tx1"/>
                </a:solidFill>
                <a:latin typeface="Times New Roman" panose="02020603050405020304" pitchFamily="18" charset="0"/>
                <a:ea typeface="Calibri" panose="020F0502020204030204" pitchFamily="34" charset="0"/>
              </a:rPr>
              <a:t> May 2013 abduction,</a:t>
            </a:r>
          </a:p>
          <a:p>
            <a:pPr lvl="1" algn="just"/>
            <a:r>
              <a:rPr lang="en-US" sz="2000" dirty="0">
                <a:solidFill>
                  <a:schemeClr val="tx1"/>
                </a:solidFill>
                <a:effectLst/>
                <a:latin typeface="Times New Roman" panose="02020603050405020304" pitchFamily="18" charset="0"/>
                <a:ea typeface="Calibri" panose="020F0502020204030204" pitchFamily="34" charset="0"/>
              </a:rPr>
              <a:t>276 female Chibok girls on 14th April 2014</a:t>
            </a:r>
            <a:r>
              <a:rPr lang="en-US" sz="2000" dirty="0">
                <a:solidFill>
                  <a:schemeClr val="tx1"/>
                </a:solidFill>
                <a:latin typeface="Times New Roman" panose="02020603050405020304" pitchFamily="18" charset="0"/>
                <a:ea typeface="Calibri" panose="020F0502020204030204" pitchFamily="34" charset="0"/>
              </a:rPr>
              <a:t>,</a:t>
            </a:r>
          </a:p>
          <a:p>
            <a:pPr lvl="1" algn="just"/>
            <a:r>
              <a:rPr lang="en-US" sz="2000" dirty="0">
                <a:solidFill>
                  <a:schemeClr val="tx1"/>
                </a:solidFill>
                <a:effectLst/>
                <a:latin typeface="Times New Roman" panose="02020603050405020304" pitchFamily="18" charset="0"/>
                <a:ea typeface="Calibri" panose="020F0502020204030204" pitchFamily="34" charset="0"/>
              </a:rPr>
              <a:t>On 6th May 2014, they abducted eight girls aged between 8 and 15 years from a village in </a:t>
            </a:r>
            <a:r>
              <a:rPr lang="en-US" sz="2000" dirty="0" err="1">
                <a:solidFill>
                  <a:schemeClr val="tx1"/>
                </a:solidFill>
                <a:effectLst/>
                <a:latin typeface="Times New Roman" panose="02020603050405020304" pitchFamily="18" charset="0"/>
                <a:ea typeface="Calibri" panose="020F0502020204030204" pitchFamily="34" charset="0"/>
              </a:rPr>
              <a:t>Borno</a:t>
            </a:r>
            <a:r>
              <a:rPr lang="en-US" sz="2000" dirty="0">
                <a:solidFill>
                  <a:schemeClr val="tx1"/>
                </a:solidFill>
                <a:effectLst/>
                <a:latin typeface="Times New Roman" panose="02020603050405020304" pitchFamily="18" charset="0"/>
                <a:ea typeface="Calibri" panose="020F0502020204030204" pitchFamily="34" charset="0"/>
              </a:rPr>
              <a:t>.</a:t>
            </a:r>
          </a:p>
          <a:p>
            <a:pPr lvl="1" algn="just"/>
            <a:r>
              <a:rPr lang="en-US" sz="2000" dirty="0">
                <a:solidFill>
                  <a:schemeClr val="tx1"/>
                </a:solidFill>
                <a:effectLst/>
                <a:latin typeface="Times New Roman" panose="02020603050405020304" pitchFamily="18" charset="0"/>
                <a:ea typeface="Calibri" panose="020F0502020204030204" pitchFamily="34" charset="0"/>
              </a:rPr>
              <a:t> On 10th June 2014, they abducted 20 women near  Chibok. </a:t>
            </a:r>
          </a:p>
          <a:p>
            <a:pPr lvl="1" algn="just"/>
            <a:r>
              <a:rPr lang="en-US" sz="2000" dirty="0">
                <a:solidFill>
                  <a:schemeClr val="tx1"/>
                </a:solidFill>
                <a:latin typeface="Times New Roman" panose="02020603050405020304" pitchFamily="18" charset="0"/>
                <a:ea typeface="Calibri" panose="020F0502020204030204" pitchFamily="34" charset="0"/>
              </a:rPr>
              <a:t>O</a:t>
            </a:r>
            <a:r>
              <a:rPr lang="en-US" sz="2000" dirty="0">
                <a:solidFill>
                  <a:schemeClr val="tx1"/>
                </a:solidFill>
                <a:effectLst/>
                <a:latin typeface="Times New Roman" panose="02020603050405020304" pitchFamily="18" charset="0"/>
                <a:ea typeface="Calibri" panose="020F0502020204030204" pitchFamily="34" charset="0"/>
              </a:rPr>
              <a:t>n 24th June 2014, they abducted over 60 women from the  village of </a:t>
            </a:r>
            <a:r>
              <a:rPr lang="en-US" sz="2000" dirty="0" err="1">
                <a:solidFill>
                  <a:schemeClr val="tx1"/>
                </a:solidFill>
                <a:effectLst/>
                <a:latin typeface="Times New Roman" panose="02020603050405020304" pitchFamily="18" charset="0"/>
                <a:ea typeface="Calibri" panose="020F0502020204030204" pitchFamily="34" charset="0"/>
              </a:rPr>
              <a:t>Kummabza</a:t>
            </a:r>
            <a:r>
              <a:rPr lang="en-US" sz="2000" dirty="0">
                <a:solidFill>
                  <a:schemeClr val="tx1"/>
                </a:solidFill>
                <a:effectLst/>
                <a:latin typeface="Times New Roman" panose="02020603050405020304" pitchFamily="18" charset="0"/>
                <a:ea typeface="Calibri" panose="020F0502020204030204" pitchFamily="34" charset="0"/>
              </a:rPr>
              <a:t> in </a:t>
            </a:r>
            <a:r>
              <a:rPr lang="en-US" sz="2000" dirty="0" err="1">
                <a:solidFill>
                  <a:schemeClr val="tx1"/>
                </a:solidFill>
                <a:effectLst/>
                <a:latin typeface="Times New Roman" panose="02020603050405020304" pitchFamily="18" charset="0"/>
                <a:ea typeface="Calibri" panose="020F0502020204030204" pitchFamily="34" charset="0"/>
              </a:rPr>
              <a:t>Damboa</a:t>
            </a:r>
            <a:r>
              <a:rPr lang="en-US" sz="2000" dirty="0">
                <a:solidFill>
                  <a:schemeClr val="tx1"/>
                </a:solidFill>
                <a:effectLst/>
                <a:latin typeface="Times New Roman" panose="02020603050405020304" pitchFamily="18" charset="0"/>
                <a:ea typeface="Calibri" panose="020F0502020204030204" pitchFamily="34" charset="0"/>
              </a:rPr>
              <a:t>, </a:t>
            </a:r>
            <a:r>
              <a:rPr lang="en-US" sz="2000" dirty="0" err="1">
                <a:solidFill>
                  <a:schemeClr val="tx1"/>
                </a:solidFill>
                <a:effectLst/>
                <a:latin typeface="Times New Roman" panose="02020603050405020304" pitchFamily="18" charset="0"/>
                <a:ea typeface="Calibri" panose="020F0502020204030204" pitchFamily="34" charset="0"/>
              </a:rPr>
              <a:t>Borno</a:t>
            </a:r>
            <a:r>
              <a:rPr lang="en-US" sz="2000" dirty="0">
                <a:solidFill>
                  <a:schemeClr val="tx1"/>
                </a:solidFill>
                <a:effectLst/>
                <a:latin typeface="Times New Roman" panose="02020603050405020304" pitchFamily="18" charset="0"/>
                <a:ea typeface="Calibri" panose="020F0502020204030204" pitchFamily="34" charset="0"/>
              </a:rPr>
              <a:t> State. </a:t>
            </a:r>
          </a:p>
          <a:p>
            <a:pPr marL="201168" lvl="1" indent="0" algn="just">
              <a:buNone/>
            </a:pPr>
            <a:r>
              <a:rPr lang="en-US" sz="2000" i="1" dirty="0">
                <a:solidFill>
                  <a:schemeClr val="tx1"/>
                </a:solidFill>
                <a:latin typeface="Times New Roman" panose="02020603050405020304" pitchFamily="18" charset="0"/>
                <a:cs typeface="Times New Roman" panose="02020603050405020304" pitchFamily="18" charset="0"/>
              </a:rPr>
              <a:t>Pages 19- 20 </a:t>
            </a:r>
            <a:endParaRPr lang="en-US" sz="2000" dirty="0">
              <a:solidFill>
                <a:schemeClr val="tx1"/>
              </a:solidFill>
            </a:endParaRPr>
          </a:p>
        </p:txBody>
      </p:sp>
      <p:sp>
        <p:nvSpPr>
          <p:cNvPr id="4" name="Date Placeholder 3">
            <a:extLst>
              <a:ext uri="{FF2B5EF4-FFF2-40B4-BE49-F238E27FC236}">
                <a16:creationId xmlns:a16="http://schemas.microsoft.com/office/drawing/2014/main" id="{E7D27D4B-F6E3-4E4E-A585-081D052BBBF0}"/>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B71190B3-E619-4641-98FE-65D0B2256862}"/>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69360B1B-E3E4-461F-83FE-F9F18C9B0C49}"/>
              </a:ext>
            </a:extLst>
          </p:cNvPr>
          <p:cNvSpPr>
            <a:spLocks noGrp="1"/>
          </p:cNvSpPr>
          <p:nvPr>
            <p:ph type="sldNum" sz="quarter" idx="12"/>
          </p:nvPr>
        </p:nvSpPr>
        <p:spPr/>
        <p:txBody>
          <a:bodyPr/>
          <a:lstStyle/>
          <a:p>
            <a:fld id="{A4C0FE01-4B8C-4B83-A6A6-814C97A177C7}" type="slidenum">
              <a:rPr lang="en-US" smtClean="0"/>
              <a:t>16</a:t>
            </a:fld>
            <a:endParaRPr lang="en-US"/>
          </a:p>
        </p:txBody>
      </p:sp>
    </p:spTree>
    <p:extLst>
      <p:ext uri="{BB962C8B-B14F-4D97-AF65-F5344CB8AC3E}">
        <p14:creationId xmlns:p14="http://schemas.microsoft.com/office/powerpoint/2010/main" val="2999790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F7055-7519-4D05-BACB-9473D75EE1D6}"/>
              </a:ext>
            </a:extLst>
          </p:cNvPr>
          <p:cNvSpPr>
            <a:spLocks noGrp="1"/>
          </p:cNvSpPr>
          <p:nvPr>
            <p:ph type="title"/>
          </p:nvPr>
        </p:nvSpPr>
        <p:spPr/>
        <p:txBody>
          <a:bodyPr>
            <a:normAutofit/>
          </a:bodyPr>
          <a:lstStyle/>
          <a:p>
            <a:pPr algn="ct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EFFECT OF INSECURITY AND HOW IT AFFECTS WOMEN IN NIGERIA : </a:t>
            </a:r>
            <a:r>
              <a:rPr lang="en-US" sz="2800" b="1" dirty="0">
                <a:effectLst/>
                <a:latin typeface="Times New Roman" panose="02020603050405020304" pitchFamily="18" charset="0"/>
                <a:ea typeface="Calibri" panose="020F0502020204030204" pitchFamily="34" charset="0"/>
              </a:rPr>
              <a:t>WOMEN </a:t>
            </a:r>
            <a:r>
              <a:rPr lang="en-US" sz="2800" b="1" dirty="0">
                <a:latin typeface="Times New Roman" panose="02020603050405020304" pitchFamily="18" charset="0"/>
                <a:ea typeface="Calibri" panose="020F0502020204030204" pitchFamily="34" charset="0"/>
              </a:rPr>
              <a:t>I</a:t>
            </a:r>
            <a:r>
              <a:rPr lang="en-US" sz="2800" b="1" dirty="0">
                <a:effectLst/>
                <a:latin typeface="Times New Roman" panose="02020603050405020304" pitchFamily="18" charset="0"/>
                <a:ea typeface="Calibri" panose="020F0502020204030204" pitchFamily="34" charset="0"/>
              </a:rPr>
              <a:t>N A POSITION OF INSECURITY (Kidnapped and Abducted)</a:t>
            </a:r>
            <a:endParaRPr lang="en-US" sz="2800" dirty="0"/>
          </a:p>
        </p:txBody>
      </p:sp>
      <p:sp>
        <p:nvSpPr>
          <p:cNvPr id="3" name="Content Placeholder 2">
            <a:extLst>
              <a:ext uri="{FF2B5EF4-FFF2-40B4-BE49-F238E27FC236}">
                <a16:creationId xmlns:a16="http://schemas.microsoft.com/office/drawing/2014/main" id="{FE4AAF4F-0FBA-45E2-939D-400B591C8D0B}"/>
              </a:ext>
            </a:extLst>
          </p:cNvPr>
          <p:cNvSpPr>
            <a:spLocks noGrp="1"/>
          </p:cNvSpPr>
          <p:nvPr>
            <p:ph idx="1"/>
          </p:nvPr>
        </p:nvSpPr>
        <p:spPr/>
        <p:txBody>
          <a:bodyPr/>
          <a:lstStyle/>
          <a:p>
            <a:pPr lvl="1" algn="just"/>
            <a:r>
              <a:rPr lang="en-US" sz="2000" dirty="0">
                <a:solidFill>
                  <a:schemeClr val="tx1"/>
                </a:solidFill>
                <a:effectLst/>
                <a:latin typeface="Times New Roman" panose="02020603050405020304" pitchFamily="18" charset="0"/>
                <a:ea typeface="Calibri" panose="020F0502020204030204" pitchFamily="34" charset="0"/>
              </a:rPr>
              <a:t>On 20th October 2014, they attacked the two villages of </a:t>
            </a:r>
            <a:r>
              <a:rPr lang="en-US" sz="2000" dirty="0" err="1">
                <a:solidFill>
                  <a:schemeClr val="tx1"/>
                </a:solidFill>
                <a:effectLst/>
                <a:latin typeface="Times New Roman" panose="02020603050405020304" pitchFamily="18" charset="0"/>
                <a:ea typeface="Calibri" panose="020F0502020204030204" pitchFamily="34" charset="0"/>
              </a:rPr>
              <a:t>Waga</a:t>
            </a:r>
            <a:r>
              <a:rPr lang="en-US" sz="2000" dirty="0">
                <a:solidFill>
                  <a:schemeClr val="tx1"/>
                </a:solidFill>
                <a:effectLst/>
                <a:latin typeface="Times New Roman" panose="02020603050405020304" pitchFamily="18" charset="0"/>
                <a:ea typeface="Calibri" panose="020F0502020204030204" pitchFamily="34" charset="0"/>
              </a:rPr>
              <a:t> </a:t>
            </a:r>
            <a:r>
              <a:rPr lang="en-US" sz="2000" dirty="0" err="1">
                <a:solidFill>
                  <a:schemeClr val="tx1"/>
                </a:solidFill>
                <a:effectLst/>
                <a:latin typeface="Times New Roman" panose="02020603050405020304" pitchFamily="18" charset="0"/>
                <a:ea typeface="Calibri" panose="020F0502020204030204" pitchFamily="34" charset="0"/>
              </a:rPr>
              <a:t>Mangoro</a:t>
            </a:r>
            <a:r>
              <a:rPr lang="en-US" sz="2000" dirty="0">
                <a:solidFill>
                  <a:schemeClr val="tx1"/>
                </a:solidFill>
                <a:effectLst/>
                <a:latin typeface="Times New Roman" panose="02020603050405020304" pitchFamily="18" charset="0"/>
                <a:ea typeface="Calibri" panose="020F0502020204030204" pitchFamily="34" charset="0"/>
              </a:rPr>
              <a:t> and </a:t>
            </a:r>
            <a:r>
              <a:rPr lang="en-US" sz="2000" dirty="0" err="1">
                <a:solidFill>
                  <a:schemeClr val="tx1"/>
                </a:solidFill>
                <a:effectLst/>
                <a:latin typeface="Times New Roman" panose="02020603050405020304" pitchFamily="18" charset="0"/>
                <a:ea typeface="Calibri" panose="020F0502020204030204" pitchFamily="34" charset="0"/>
              </a:rPr>
              <a:t>Garta</a:t>
            </a:r>
            <a:r>
              <a:rPr lang="en-US" sz="2000" dirty="0">
                <a:solidFill>
                  <a:schemeClr val="tx1"/>
                </a:solidFill>
                <a:effectLst/>
                <a:latin typeface="Times New Roman" panose="02020603050405020304" pitchFamily="18" charset="0"/>
                <a:ea typeface="Calibri" panose="020F0502020204030204" pitchFamily="34" charset="0"/>
              </a:rPr>
              <a:t> in Adamawa State where they abducted 40 women and girls. </a:t>
            </a:r>
          </a:p>
          <a:p>
            <a:pPr lvl="1" algn="just"/>
            <a:r>
              <a:rPr lang="en-US" sz="2000" dirty="0">
                <a:solidFill>
                  <a:schemeClr val="tx1"/>
                </a:solidFill>
                <a:effectLst/>
                <a:latin typeface="Times New Roman" panose="02020603050405020304" pitchFamily="18" charset="0"/>
                <a:ea typeface="Calibri" panose="020F0502020204030204" pitchFamily="34" charset="0"/>
              </a:rPr>
              <a:t>On 8th January 2015, they abducted an unknown number of women from </a:t>
            </a:r>
            <a:r>
              <a:rPr lang="en-US" sz="2000" dirty="0" err="1">
                <a:solidFill>
                  <a:schemeClr val="tx1"/>
                </a:solidFill>
                <a:effectLst/>
                <a:latin typeface="Times New Roman" panose="02020603050405020304" pitchFamily="18" charset="0"/>
                <a:ea typeface="Calibri" panose="020F0502020204030204" pitchFamily="34" charset="0"/>
              </a:rPr>
              <a:t>Karatako</a:t>
            </a:r>
            <a:r>
              <a:rPr lang="en-US" sz="2000" dirty="0">
                <a:solidFill>
                  <a:schemeClr val="tx1"/>
                </a:solidFill>
                <a:effectLst/>
                <a:latin typeface="Times New Roman" panose="02020603050405020304" pitchFamily="18" charset="0"/>
                <a:ea typeface="Calibri" panose="020F0502020204030204" pitchFamily="34" charset="0"/>
              </a:rPr>
              <a:t> village in </a:t>
            </a:r>
            <a:r>
              <a:rPr lang="en-US" sz="2000" dirty="0" err="1">
                <a:solidFill>
                  <a:schemeClr val="tx1"/>
                </a:solidFill>
                <a:effectLst/>
                <a:latin typeface="Times New Roman" panose="02020603050405020304" pitchFamily="18" charset="0"/>
                <a:ea typeface="Calibri" panose="020F0502020204030204" pitchFamily="34" charset="0"/>
              </a:rPr>
              <a:t>Gujba</a:t>
            </a:r>
            <a:r>
              <a:rPr lang="en-US" sz="2000" dirty="0">
                <a:solidFill>
                  <a:schemeClr val="tx1"/>
                </a:solidFill>
                <a:effectLst/>
                <a:latin typeface="Times New Roman" panose="02020603050405020304" pitchFamily="18" charset="0"/>
                <a:ea typeface="Calibri" panose="020F0502020204030204" pitchFamily="34" charset="0"/>
              </a:rPr>
              <a:t> Local Government of Yobe State. </a:t>
            </a:r>
          </a:p>
          <a:p>
            <a:pPr lvl="1" algn="just"/>
            <a:r>
              <a:rPr lang="en-US" sz="2000" dirty="0">
                <a:solidFill>
                  <a:schemeClr val="tx1"/>
                </a:solidFill>
                <a:effectLst/>
                <a:latin typeface="Times New Roman" panose="02020603050405020304" pitchFamily="18" charset="0"/>
                <a:ea typeface="Calibri" panose="020F0502020204030204" pitchFamily="34" charset="0"/>
              </a:rPr>
              <a:t> On 19th February 2018, in </a:t>
            </a:r>
            <a:r>
              <a:rPr lang="en-US" sz="2000" dirty="0" err="1">
                <a:solidFill>
                  <a:schemeClr val="tx1"/>
                </a:solidFill>
                <a:effectLst/>
                <a:latin typeface="Times New Roman" panose="02020603050405020304" pitchFamily="18" charset="0"/>
                <a:ea typeface="Calibri" panose="020F0502020204030204" pitchFamily="34" charset="0"/>
              </a:rPr>
              <a:t>Dapchi</a:t>
            </a:r>
            <a:r>
              <a:rPr lang="en-US" sz="2000" dirty="0">
                <a:solidFill>
                  <a:schemeClr val="tx1"/>
                </a:solidFill>
                <a:effectLst/>
                <a:latin typeface="Times New Roman" panose="02020603050405020304" pitchFamily="18" charset="0"/>
                <a:ea typeface="Calibri" panose="020F0502020204030204" pitchFamily="34" charset="0"/>
              </a:rPr>
              <a:t>, 110 female students were abducted, and so on and forth. </a:t>
            </a:r>
          </a:p>
          <a:p>
            <a:pPr lvl="1" algn="just"/>
            <a:r>
              <a:rPr lang="en-US" sz="2000" dirty="0">
                <a:solidFill>
                  <a:schemeClr val="tx1"/>
                </a:solidFill>
                <a:effectLst/>
                <a:latin typeface="Times New Roman" panose="02020603050405020304" pitchFamily="18" charset="0"/>
                <a:ea typeface="Calibri" panose="020F0502020204030204" pitchFamily="34" charset="0"/>
              </a:rPr>
              <a:t>In all, it is clear that the women and girls have been the major target and victims of the Boko Haram violence and attacks, thus placing women on a position of insecurity and infringed human rights.</a:t>
            </a:r>
            <a:r>
              <a:rPr lang="en-US" dirty="0">
                <a:solidFill>
                  <a:schemeClr val="tx1"/>
                </a:solidFill>
                <a:effectLst/>
              </a:rPr>
              <a:t> </a:t>
            </a:r>
          </a:p>
          <a:p>
            <a:pPr marL="201168" lvl="1" indent="0" algn="just">
              <a:buNone/>
            </a:pPr>
            <a:r>
              <a:rPr lang="en-US" dirty="0">
                <a:solidFill>
                  <a:schemeClr val="tx1"/>
                </a:solidFill>
                <a:effectLst/>
              </a:rPr>
              <a:t>For More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Iyi</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J. M.. The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Weaponisation</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of Women by Boko  Haram and the Prospects  of Accountability in </a:t>
            </a:r>
            <a:r>
              <a:rPr lang="en-US" sz="20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Boko Haram and International Law. )</a:t>
            </a:r>
          </a:p>
          <a:p>
            <a:pPr marL="201168" lvl="1" indent="0" algn="just">
              <a:buNone/>
            </a:pPr>
            <a:r>
              <a:rPr lang="en-US" i="1" dirty="0">
                <a:solidFill>
                  <a:schemeClr val="tx1"/>
                </a:solidFill>
                <a:latin typeface="Times New Roman" panose="02020603050405020304" pitchFamily="18" charset="0"/>
                <a:cs typeface="Times New Roman" panose="02020603050405020304" pitchFamily="18" charset="0"/>
              </a:rPr>
              <a:t>Pages 19- 20 </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EA828A80-EACE-4580-98DA-0F9B9EC6BA1F}"/>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CBCE0E0B-9E7E-47CF-8EF1-8D3F293217FB}"/>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CC1F3D91-E7AA-4F42-B924-1BF333922F94}"/>
              </a:ext>
            </a:extLst>
          </p:cNvPr>
          <p:cNvSpPr>
            <a:spLocks noGrp="1"/>
          </p:cNvSpPr>
          <p:nvPr>
            <p:ph type="sldNum" sz="quarter" idx="12"/>
          </p:nvPr>
        </p:nvSpPr>
        <p:spPr/>
        <p:txBody>
          <a:bodyPr/>
          <a:lstStyle/>
          <a:p>
            <a:fld id="{A4C0FE01-4B8C-4B83-A6A6-814C97A177C7}" type="slidenum">
              <a:rPr lang="en-US" smtClean="0"/>
              <a:t>17</a:t>
            </a:fld>
            <a:endParaRPr lang="en-US"/>
          </a:p>
        </p:txBody>
      </p:sp>
    </p:spTree>
    <p:extLst>
      <p:ext uri="{BB962C8B-B14F-4D97-AF65-F5344CB8AC3E}">
        <p14:creationId xmlns:p14="http://schemas.microsoft.com/office/powerpoint/2010/main" val="1962004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F809E-BBC3-4DE9-91F7-D15DC4910151}"/>
              </a:ext>
            </a:extLst>
          </p:cNvPr>
          <p:cNvSpPr>
            <a:spLocks noGrp="1"/>
          </p:cNvSpPr>
          <p:nvPr>
            <p:ph type="title"/>
          </p:nvPr>
        </p:nvSpPr>
        <p:spPr>
          <a:xfrm>
            <a:off x="1097280" y="286604"/>
            <a:ext cx="9849016" cy="839832"/>
          </a:xfrm>
        </p:spPr>
        <p:txBody>
          <a:bodyPr>
            <a:normAutofit fontScale="90000"/>
          </a:bodyPr>
          <a:lstStyle/>
          <a:p>
            <a:pPr algn="ct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WOMEN RIGHTS FACED WITH CHALLENGES OF  NIGERIA INSECURITY.</a:t>
            </a:r>
            <a:b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id="{4D6774A4-88E7-441D-944D-2095A8FD7388}"/>
              </a:ext>
            </a:extLst>
          </p:cNvPr>
          <p:cNvSpPr>
            <a:spLocks noGrp="1"/>
          </p:cNvSpPr>
          <p:nvPr>
            <p:ph idx="1"/>
          </p:nvPr>
        </p:nvSpPr>
        <p:spPr>
          <a:xfrm>
            <a:off x="1097279" y="1033670"/>
            <a:ext cx="10259833" cy="4835424"/>
          </a:xfrm>
        </p:spPr>
        <p:txBody>
          <a:bodyPr>
            <a:normAutofit/>
          </a:bodyPr>
          <a:lstStyle/>
          <a:p>
            <a:pPr algn="just"/>
            <a:r>
              <a:rPr lang="en-US" dirty="0">
                <a:solidFill>
                  <a:schemeClr val="tx1"/>
                </a:solidFill>
                <a:effectLst/>
                <a:latin typeface="Times New Roman" panose="02020603050405020304" pitchFamily="18" charset="0"/>
                <a:ea typeface="Calibri" panose="020F0502020204030204" pitchFamily="34" charset="0"/>
              </a:rPr>
              <a:t>Fundamental Human rights have been guaranteed in Nigeria and it is evident in section 39 of the Nigerian constitution as amended in 1999 that as a citizen be it a man or woman, everyone is entitled to the list of human right enacted, </a:t>
            </a:r>
          </a:p>
          <a:p>
            <a:pPr algn="just"/>
            <a:r>
              <a:rPr lang="en-US" dirty="0">
                <a:solidFill>
                  <a:schemeClr val="tx1"/>
                </a:solidFill>
                <a:effectLst/>
                <a:latin typeface="Times New Roman" panose="02020603050405020304" pitchFamily="18" charset="0"/>
                <a:ea typeface="Calibri" panose="020F0502020204030204" pitchFamily="34" charset="0"/>
              </a:rPr>
              <a:t>Hence, women rights have been guaranteed in the Nigerian constitution. However, despite the constitutional provision of these rights, women rights have been an object of easy infringement by the insecurity in Nigeria.</a:t>
            </a:r>
          </a:p>
          <a:p>
            <a:pPr algn="just"/>
            <a:r>
              <a:rPr lang="en-US" dirty="0">
                <a:solidFill>
                  <a:schemeClr val="tx1"/>
                </a:solidFill>
                <a:effectLst/>
                <a:latin typeface="Times New Roman" panose="02020603050405020304" pitchFamily="18" charset="0"/>
                <a:ea typeface="Calibri" panose="020F0502020204030204" pitchFamily="34" charset="0"/>
              </a:rPr>
              <a:t>Experiences faced by women in the series of conflicts and crises during have shown an outrageous violation of women rights during these periods</a:t>
            </a:r>
            <a:r>
              <a:rPr lang="en-US" dirty="0">
                <a:solidFill>
                  <a:schemeClr val="tx1"/>
                </a:solidFill>
                <a:effectLst/>
                <a:latin typeface="Times New Roman" panose="02020603050405020304" pitchFamily="18" charset="0"/>
                <a:ea typeface="Times New Roman" panose="02020603050405020304" pitchFamily="18" charset="0"/>
              </a:rPr>
              <a:t>.</a:t>
            </a:r>
          </a:p>
          <a:p>
            <a:pPr marL="544068" lvl="1" indent="-342900" algn="just">
              <a:buFont typeface="+mj-lt"/>
              <a:buAutoNum type="arabicPeriod"/>
            </a:pPr>
            <a:r>
              <a:rPr lang="en-US" sz="2000" dirty="0">
                <a:solidFill>
                  <a:schemeClr val="tx1"/>
                </a:solidFill>
                <a:effectLst/>
                <a:latin typeface="Times New Roman" panose="02020603050405020304" pitchFamily="18" charset="0"/>
                <a:ea typeface="Times New Roman" panose="02020603050405020304" pitchFamily="18" charset="0"/>
              </a:rPr>
              <a:t> T</a:t>
            </a:r>
            <a:r>
              <a:rPr lang="en-US" sz="2000" dirty="0">
                <a:solidFill>
                  <a:schemeClr val="tx1"/>
                </a:solidFill>
                <a:effectLst/>
                <a:latin typeface="Times New Roman" panose="02020603050405020304" pitchFamily="18" charset="0"/>
                <a:ea typeface="Calibri" panose="020F0502020204030204" pitchFamily="34" charset="0"/>
              </a:rPr>
              <a:t>he right to life, liberty, and personal dignity are greatly infringed upon as seen in</a:t>
            </a:r>
            <a:r>
              <a:rPr lang="en-US" sz="2000" dirty="0">
                <a:solidFill>
                  <a:schemeClr val="tx1"/>
                </a:solidFill>
                <a:effectLst/>
                <a:latin typeface="Times New Roman" panose="02020603050405020304" pitchFamily="18" charset="0"/>
                <a:ea typeface="Times New Roman" panose="02020603050405020304" pitchFamily="18" charset="0"/>
              </a:rPr>
              <a:t> the abduction of over 200 Chibok school girls in </a:t>
            </a:r>
            <a:r>
              <a:rPr lang="en-US" sz="2000" dirty="0" err="1">
                <a:solidFill>
                  <a:schemeClr val="tx1"/>
                </a:solidFill>
                <a:effectLst/>
                <a:latin typeface="Times New Roman" panose="02020603050405020304" pitchFamily="18" charset="0"/>
                <a:ea typeface="Times New Roman" panose="02020603050405020304" pitchFamily="18" charset="0"/>
              </a:rPr>
              <a:t>Borno</a:t>
            </a:r>
            <a:r>
              <a:rPr lang="en-US" sz="2000" dirty="0">
                <a:solidFill>
                  <a:schemeClr val="tx1"/>
                </a:solidFill>
                <a:effectLst/>
                <a:latin typeface="Times New Roman" panose="02020603050405020304" pitchFamily="18" charset="0"/>
                <a:ea typeface="Times New Roman" panose="02020603050405020304" pitchFamily="18" charset="0"/>
              </a:rPr>
              <a:t> State.</a:t>
            </a:r>
          </a:p>
          <a:p>
            <a:pPr marL="201168" lvl="1" indent="0" algn="just">
              <a:buNone/>
            </a:pPr>
            <a:endParaRPr lang="en-US" sz="2000" dirty="0">
              <a:solidFill>
                <a:schemeClr val="tx1"/>
              </a:solidFill>
            </a:endParaRPr>
          </a:p>
        </p:txBody>
      </p:sp>
      <p:sp>
        <p:nvSpPr>
          <p:cNvPr id="4" name="Date Placeholder 3">
            <a:extLst>
              <a:ext uri="{FF2B5EF4-FFF2-40B4-BE49-F238E27FC236}">
                <a16:creationId xmlns:a16="http://schemas.microsoft.com/office/drawing/2014/main" id="{53F6FA96-43AE-4F5D-B93E-274B733FE0A2}"/>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C95D8CA9-3875-486C-807D-F8064D449032}"/>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585BFBC7-CE35-4F92-9D34-DAB5C6210DCE}"/>
              </a:ext>
            </a:extLst>
          </p:cNvPr>
          <p:cNvSpPr>
            <a:spLocks noGrp="1"/>
          </p:cNvSpPr>
          <p:nvPr>
            <p:ph type="sldNum" sz="quarter" idx="12"/>
          </p:nvPr>
        </p:nvSpPr>
        <p:spPr/>
        <p:txBody>
          <a:bodyPr/>
          <a:lstStyle/>
          <a:p>
            <a:fld id="{A4C0FE01-4B8C-4B83-A6A6-814C97A177C7}" type="slidenum">
              <a:rPr lang="en-US" smtClean="0"/>
              <a:t>18</a:t>
            </a:fld>
            <a:endParaRPr lang="en-US"/>
          </a:p>
        </p:txBody>
      </p:sp>
    </p:spTree>
    <p:extLst>
      <p:ext uri="{BB962C8B-B14F-4D97-AF65-F5344CB8AC3E}">
        <p14:creationId xmlns:p14="http://schemas.microsoft.com/office/powerpoint/2010/main" val="3135586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0AF69-5A8F-468A-AA49-697E399B3F21}"/>
              </a:ext>
            </a:extLst>
          </p:cNvPr>
          <p:cNvSpPr>
            <a:spLocks noGrp="1"/>
          </p:cNvSpPr>
          <p:nvPr>
            <p:ph type="title"/>
          </p:nvPr>
        </p:nvSpPr>
        <p:spPr/>
        <p:txBody>
          <a:bodyPr>
            <a:normAutofit/>
          </a:bodyPr>
          <a:lstStyle/>
          <a:p>
            <a:pPr algn="ct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WOMEN RIGHTS FACED WITH CHALLENGES OF  NIGERIA INSECURITY. 2</a:t>
            </a:r>
            <a:br>
              <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4A80ED30-E5B1-4C20-8BD3-101BB7036A4A}"/>
              </a:ext>
            </a:extLst>
          </p:cNvPr>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2. </a:t>
            </a:r>
            <a:r>
              <a:rPr lang="en-US" sz="2400" dirty="0">
                <a:solidFill>
                  <a:schemeClr val="tx1"/>
                </a:solidFill>
                <a:latin typeface="Times New Roman" panose="02020603050405020304" pitchFamily="18" charset="0"/>
                <a:cs typeface="Times New Roman" panose="02020603050405020304" pitchFamily="18" charset="0"/>
              </a:rPr>
              <a:t>W</a:t>
            </a:r>
            <a:r>
              <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omen rights have been faced with the issue of lack of</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safety and security. For example in April 2013, Ijaw militia men attacked the army which later led to a cross fire between Ijaw militant and Nigerian security forces. In this cross fire women where cut up and unfortunately killed, Herders attacked and killed indiscriminately in location farmers, young and old, men and women disabled and abled.  </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In UDHR 1948 a section shows that there is a right to dignity of human person and the right not to be subjugated to torture, inhuman or ill treatment. This is clause is usually disregarded during the time of insecurity. </a:t>
            </a:r>
          </a:p>
          <a:p>
            <a:pPr algn="just"/>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0BAE8063-31DA-4F6C-8D36-8CF5AA48B297}"/>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09099A9D-82EB-4018-8F35-C99C573AAB59}"/>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61F9C4C6-3DEC-452D-A8EF-C7A50BF82EBB}"/>
              </a:ext>
            </a:extLst>
          </p:cNvPr>
          <p:cNvSpPr>
            <a:spLocks noGrp="1"/>
          </p:cNvSpPr>
          <p:nvPr>
            <p:ph type="sldNum" sz="quarter" idx="12"/>
          </p:nvPr>
        </p:nvSpPr>
        <p:spPr/>
        <p:txBody>
          <a:bodyPr/>
          <a:lstStyle/>
          <a:p>
            <a:fld id="{A4C0FE01-4B8C-4B83-A6A6-814C97A177C7}" type="slidenum">
              <a:rPr lang="en-US" smtClean="0"/>
              <a:t>19</a:t>
            </a:fld>
            <a:endParaRPr lang="en-US"/>
          </a:p>
        </p:txBody>
      </p:sp>
    </p:spTree>
    <p:extLst>
      <p:ext uri="{BB962C8B-B14F-4D97-AF65-F5344CB8AC3E}">
        <p14:creationId xmlns:p14="http://schemas.microsoft.com/office/powerpoint/2010/main" val="380993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986B9-0C56-4DCB-A58A-B851717707B7}"/>
              </a:ext>
            </a:extLst>
          </p:cNvPr>
          <p:cNvSpPr>
            <a:spLocks noGrp="1"/>
          </p:cNvSpPr>
          <p:nvPr>
            <p:ph type="title"/>
          </p:nvPr>
        </p:nvSpPr>
        <p:spPr/>
        <p:txBody>
          <a:bodyPr/>
          <a:lstStyle/>
          <a:p>
            <a:pPr algn="ctr"/>
            <a:r>
              <a:rPr lang="en-US" b="1" dirty="0"/>
              <a:t>AIM OF STUDY</a:t>
            </a:r>
          </a:p>
        </p:txBody>
      </p:sp>
      <p:sp>
        <p:nvSpPr>
          <p:cNvPr id="3" name="Content Placeholder 2">
            <a:extLst>
              <a:ext uri="{FF2B5EF4-FFF2-40B4-BE49-F238E27FC236}">
                <a16:creationId xmlns:a16="http://schemas.microsoft.com/office/drawing/2014/main" id="{CF3B0818-4899-4B11-8385-B2D2330FBE7D}"/>
              </a:ext>
            </a:extLst>
          </p:cNvPr>
          <p:cNvSpPr>
            <a:spLocks noGrp="1"/>
          </p:cNvSpPr>
          <p:nvPr>
            <p:ph idx="1"/>
          </p:nvPr>
        </p:nvSpPr>
        <p:spPr>
          <a:xfrm>
            <a:off x="569844" y="1895061"/>
            <a:ext cx="11065566" cy="4505739"/>
          </a:xfrm>
        </p:spPr>
        <p:txBody>
          <a:bodyPr>
            <a:normAutofit/>
          </a:bodyPr>
          <a:lstStyle/>
          <a:p>
            <a:pPr algn="just"/>
            <a:r>
              <a:rPr lang="en-US" dirty="0">
                <a:solidFill>
                  <a:srgbClr val="000000"/>
                </a:solidFill>
                <a:effectLst/>
                <a:latin typeface="Times New Roman" panose="02020603050405020304" pitchFamily="18" charset="0"/>
                <a:ea typeface="Calibri" panose="020F0502020204030204" pitchFamily="34" charset="0"/>
              </a:rPr>
              <a:t>Over the years, women have been faced with different struggles, and with the presence of insecurity and conflict, more threat have risen against their wellbeing and rights.</a:t>
            </a:r>
          </a:p>
          <a:p>
            <a:pPr algn="just"/>
            <a:r>
              <a:rPr lang="en-US" dirty="0">
                <a:solidFill>
                  <a:srgbClr val="000000"/>
                </a:solidFill>
                <a:effectLst/>
                <a:latin typeface="Times New Roman" panose="02020603050405020304" pitchFamily="18" charset="0"/>
                <a:ea typeface="Calibri" panose="020F0502020204030204" pitchFamily="34" charset="0"/>
              </a:rPr>
              <a:t>The aim of this study is to disclose how insecurity has affected women rights.</a:t>
            </a:r>
            <a:endParaRPr lang="en-US" dirty="0">
              <a:solidFill>
                <a:srgbClr val="000000"/>
              </a:solidFill>
              <a:latin typeface="Times New Roman" panose="02020603050405020304" pitchFamily="18" charset="0"/>
              <a:ea typeface="Calibri" panose="020F0502020204030204" pitchFamily="34" charset="0"/>
            </a:endParaRPr>
          </a:p>
          <a:p>
            <a:pPr algn="just"/>
            <a:r>
              <a:rPr lang="en-GB"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study adopts the use of historical approach in the gathering and interpretation of data. This includes the use of both primary and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secondary sources include book, journals, etc.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dirty="0">
                <a:solidFill>
                  <a:srgbClr val="000000"/>
                </a:solidFill>
                <a:effectLst/>
                <a:latin typeface="Times New Roman" panose="02020603050405020304" pitchFamily="18" charset="0"/>
                <a:ea typeface="Calibri" panose="020F0502020204030204" pitchFamily="34" charset="0"/>
              </a:rPr>
              <a:t>This work therefore aims to bring to lime light, the challenges in the light of insecurity faced by women which have affected them in the area of their fundamental human rights, for instance, the impacts of the Boko Haram menace on their female victims in Nigeria.</a:t>
            </a:r>
          </a:p>
          <a:p>
            <a:pPr algn="just"/>
            <a:r>
              <a:rPr lang="en-US" dirty="0">
                <a:solidFill>
                  <a:srgbClr val="000000"/>
                </a:solidFill>
                <a:effectLst/>
                <a:latin typeface="Times New Roman" panose="02020603050405020304" pitchFamily="18" charset="0"/>
                <a:ea typeface="Calibri" panose="020F0502020204030204" pitchFamily="34" charset="0"/>
              </a:rPr>
              <a:t>This work looks at the state of insecurity in Nigeria, causes of insecurity in Nigeria. etc.</a:t>
            </a:r>
          </a:p>
          <a:p>
            <a:pPr algn="just"/>
            <a:r>
              <a:rPr lang="en-GB" dirty="0">
                <a:solidFill>
                  <a:srgbClr val="000000"/>
                </a:solidFill>
                <a:effectLst/>
                <a:latin typeface="Times New Roman" panose="02020603050405020304" pitchFamily="18" charset="0"/>
                <a:ea typeface="Calibri" panose="020F0502020204030204" pitchFamily="34" charset="0"/>
              </a:rPr>
              <a:t>This study adopts the use of historical approach in the gathering and interpretation of data. This includes the use of both primary and </a:t>
            </a:r>
            <a:r>
              <a:rPr lang="en-US" dirty="0">
                <a:solidFill>
                  <a:srgbClr val="000000"/>
                </a:solidFill>
                <a:effectLst/>
                <a:latin typeface="Times New Roman" panose="02020603050405020304" pitchFamily="18" charset="0"/>
                <a:ea typeface="Calibri" panose="020F0502020204030204" pitchFamily="34" charset="0"/>
              </a:rPr>
              <a:t>secondary sources include book, journals, </a:t>
            </a:r>
            <a:r>
              <a:rPr lang="en-US" dirty="0" err="1">
                <a:solidFill>
                  <a:srgbClr val="000000"/>
                </a:solidFill>
                <a:effectLst/>
                <a:latin typeface="Times New Roman" panose="02020603050405020304" pitchFamily="18" charset="0"/>
                <a:ea typeface="Calibri" panose="020F0502020204030204" pitchFamily="34" charset="0"/>
              </a:rPr>
              <a:t>etc</a:t>
            </a:r>
            <a:endParaRPr lang="en-US" dirty="0"/>
          </a:p>
        </p:txBody>
      </p:sp>
      <p:sp>
        <p:nvSpPr>
          <p:cNvPr id="4" name="Date Placeholder 3">
            <a:extLst>
              <a:ext uri="{FF2B5EF4-FFF2-40B4-BE49-F238E27FC236}">
                <a16:creationId xmlns:a16="http://schemas.microsoft.com/office/drawing/2014/main" id="{7CA0DC5D-3346-4069-AE83-B025224B66DE}"/>
              </a:ext>
            </a:extLst>
          </p:cNvPr>
          <p:cNvSpPr>
            <a:spLocks noGrp="1"/>
          </p:cNvSpPr>
          <p:nvPr>
            <p:ph type="dt" sz="half" idx="10"/>
          </p:nvPr>
        </p:nvSpPr>
        <p:spPr/>
        <p:txBody>
          <a:bodyPr/>
          <a:lstStyle/>
          <a:p>
            <a:fld id="{9F5819B3-28F1-4DB5-9E43-ACF01F13B34F}" type="datetime1">
              <a:rPr lang="en-US" smtClean="0"/>
              <a:t>8/7/2020</a:t>
            </a:fld>
            <a:endParaRPr lang="en-US"/>
          </a:p>
        </p:txBody>
      </p:sp>
      <p:sp>
        <p:nvSpPr>
          <p:cNvPr id="5" name="Footer Placeholder 4">
            <a:extLst>
              <a:ext uri="{FF2B5EF4-FFF2-40B4-BE49-F238E27FC236}">
                <a16:creationId xmlns:a16="http://schemas.microsoft.com/office/drawing/2014/main" id="{6533FFE8-645E-424C-98E5-E55B2A5E504A}"/>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FC455172-D5FA-4363-A997-A61E1BE1F80F}"/>
              </a:ext>
            </a:extLst>
          </p:cNvPr>
          <p:cNvSpPr>
            <a:spLocks noGrp="1"/>
          </p:cNvSpPr>
          <p:nvPr>
            <p:ph type="sldNum" sz="quarter" idx="12"/>
          </p:nvPr>
        </p:nvSpPr>
        <p:spPr/>
        <p:txBody>
          <a:bodyPr/>
          <a:lstStyle/>
          <a:p>
            <a:fld id="{A4C0FE01-4B8C-4B83-A6A6-814C97A177C7}" type="slidenum">
              <a:rPr lang="en-US" smtClean="0"/>
              <a:t>2</a:t>
            </a:fld>
            <a:endParaRPr lang="en-US"/>
          </a:p>
        </p:txBody>
      </p:sp>
    </p:spTree>
    <p:extLst>
      <p:ext uri="{BB962C8B-B14F-4D97-AF65-F5344CB8AC3E}">
        <p14:creationId xmlns:p14="http://schemas.microsoft.com/office/powerpoint/2010/main" val="2305374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21858-6375-4690-AB9D-DD20F2836CD0}"/>
              </a:ext>
            </a:extLst>
          </p:cNvPr>
          <p:cNvSpPr>
            <a:spLocks noGrp="1"/>
          </p:cNvSpPr>
          <p:nvPr>
            <p:ph type="title"/>
          </p:nvPr>
        </p:nvSpPr>
        <p:spPr>
          <a:xfrm>
            <a:off x="1097279" y="286604"/>
            <a:ext cx="10379103" cy="968440"/>
          </a:xfrm>
        </p:spPr>
        <p:txBody>
          <a:bodyPr>
            <a:normAutofit fontScale="90000"/>
          </a:bodyPr>
          <a:lstStyle/>
          <a:p>
            <a:pPr algn="ct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WOMEN RIGHTS FACED WITH CHALLENGES OF  NIGERIA INSECURITY. 3</a:t>
            </a:r>
            <a:b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Content Placeholder 2">
            <a:extLst>
              <a:ext uri="{FF2B5EF4-FFF2-40B4-BE49-F238E27FC236}">
                <a16:creationId xmlns:a16="http://schemas.microsoft.com/office/drawing/2014/main" id="{C807FB77-6A54-4CD8-9EFF-04D96D06B03A}"/>
              </a:ext>
            </a:extLst>
          </p:cNvPr>
          <p:cNvSpPr>
            <a:spLocks noGrp="1"/>
          </p:cNvSpPr>
          <p:nvPr>
            <p:ph idx="1"/>
          </p:nvPr>
        </p:nvSpPr>
        <p:spPr>
          <a:xfrm>
            <a:off x="265043" y="1722783"/>
            <a:ext cx="11648661" cy="4346713"/>
          </a:xfrm>
        </p:spPr>
        <p:txBody>
          <a:bodyPr>
            <a:normAutofit/>
          </a:bodyPr>
          <a:lstStyle/>
          <a:p>
            <a:pPr marL="201168" lvl="1" indent="0" algn="just">
              <a:buNone/>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This provision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recognises</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prohibition of slavery, prohibition of torture, protection of minorities. This right is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recognised</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as one of the women rights, </a:t>
            </a:r>
            <a:endPar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201168" lvl="1" indent="0" algn="just">
              <a:buNone/>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 W</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ith the presence of insecurity, the right becomes overlooked, as women who were abducted were tortured and used for sex slaves. There are evidences of sexual harassment by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Fulanis</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towards the women.</a:t>
            </a:r>
          </a:p>
          <a:p>
            <a:pPr marL="201168" lvl="1" indent="0" algn="just">
              <a:buNone/>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There is also evidence in the way abducted women are treated that they become slaves or are used as object and subject of dangerous and inhumane acts which are unhealthy to their well being. For example, Boko Haram suicide bombing missions from April 2014-December 2015 were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characterised</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by the presence of women and children as carriers of explosives. The suicide bombing activities from April 2011- June 2017 in which 434 bombers were deployed to 247 target recorded 56 percent of the bombers as women.</a:t>
            </a:r>
            <a:endParaRPr lang="en-US" sz="2000" dirty="0">
              <a:solidFill>
                <a:schemeClr val="tx1"/>
              </a:solidFill>
              <a:latin typeface="Times New Roman" panose="02020603050405020304" pitchFamily="18" charset="0"/>
              <a:cs typeface="Times New Roman" panose="02020603050405020304" pitchFamily="18" charset="0"/>
            </a:endParaRPr>
          </a:p>
          <a:p>
            <a:r>
              <a:rPr lang="en-US" dirty="0" err="1">
                <a:solidFill>
                  <a:schemeClr val="tx1"/>
                </a:solidFill>
                <a:latin typeface="Times New Roman" panose="02020603050405020304" pitchFamily="18" charset="0"/>
                <a:cs typeface="Times New Roman" panose="02020603050405020304" pitchFamily="18" charset="0"/>
              </a:rPr>
              <a:t>Pg</a:t>
            </a:r>
            <a:r>
              <a:rPr lang="en-US" dirty="0">
                <a:solidFill>
                  <a:schemeClr val="tx1"/>
                </a:solidFill>
                <a:latin typeface="Times New Roman" panose="02020603050405020304" pitchFamily="18" charset="0"/>
                <a:cs typeface="Times New Roman" panose="02020603050405020304" pitchFamily="18" charset="0"/>
              </a:rPr>
              <a:t> 21</a:t>
            </a:r>
          </a:p>
        </p:txBody>
      </p:sp>
      <p:sp>
        <p:nvSpPr>
          <p:cNvPr id="4" name="Date Placeholder 3">
            <a:extLst>
              <a:ext uri="{FF2B5EF4-FFF2-40B4-BE49-F238E27FC236}">
                <a16:creationId xmlns:a16="http://schemas.microsoft.com/office/drawing/2014/main" id="{D28AE554-93F2-4F88-9862-05F55B99F7C9}"/>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EE5F174B-D6F6-4511-B77A-6DA11E2F54FD}"/>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FBD8C2C2-93FD-4603-AFB8-A2325B8C2253}"/>
              </a:ext>
            </a:extLst>
          </p:cNvPr>
          <p:cNvSpPr>
            <a:spLocks noGrp="1"/>
          </p:cNvSpPr>
          <p:nvPr>
            <p:ph type="sldNum" sz="quarter" idx="12"/>
          </p:nvPr>
        </p:nvSpPr>
        <p:spPr/>
        <p:txBody>
          <a:bodyPr/>
          <a:lstStyle/>
          <a:p>
            <a:fld id="{A4C0FE01-4B8C-4B83-A6A6-814C97A177C7}" type="slidenum">
              <a:rPr lang="en-US" smtClean="0"/>
              <a:t>20</a:t>
            </a:fld>
            <a:endParaRPr lang="en-US"/>
          </a:p>
        </p:txBody>
      </p:sp>
    </p:spTree>
    <p:extLst>
      <p:ext uri="{BB962C8B-B14F-4D97-AF65-F5344CB8AC3E}">
        <p14:creationId xmlns:p14="http://schemas.microsoft.com/office/powerpoint/2010/main" val="555818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7FF8C-7DFF-4C87-BF0D-097A4E83AC28}"/>
              </a:ext>
            </a:extLst>
          </p:cNvPr>
          <p:cNvSpPr>
            <a:spLocks noGrp="1"/>
          </p:cNvSpPr>
          <p:nvPr>
            <p:ph type="title"/>
          </p:nvPr>
        </p:nvSpPr>
        <p:spPr>
          <a:xfrm>
            <a:off x="1097280" y="286604"/>
            <a:ext cx="10058400" cy="1131380"/>
          </a:xfrm>
        </p:spPr>
        <p:txBody>
          <a:bodyPr>
            <a:normAutofit fontScale="90000"/>
          </a:bodyPr>
          <a:lstStyle/>
          <a:p>
            <a:pPr algn="ct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WOMEN RIGHTS FACED WITH CHALLENGES OF  NIGERIA INSECURITY. 4</a:t>
            </a:r>
            <a:br>
              <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8E275253-2CE6-4FAE-8250-62BAAC3257AF}"/>
              </a:ext>
            </a:extLst>
          </p:cNvPr>
          <p:cNvSpPr>
            <a:spLocks noGrp="1"/>
          </p:cNvSpPr>
          <p:nvPr>
            <p:ph idx="1"/>
          </p:nvPr>
        </p:nvSpPr>
        <p:spPr>
          <a:xfrm>
            <a:off x="1097279" y="980661"/>
            <a:ext cx="10392355" cy="4888433"/>
          </a:xfrm>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7. </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During insecurity, reproductive human rights are violated, the rights of women to access good health care facility and health services and make decisions regarding their health such as pregnancy, family planning and reproductive health are taken away from them. </a:t>
            </a:r>
          </a:p>
          <a:p>
            <a:r>
              <a:rPr lang="en-US" dirty="0">
                <a:solidFill>
                  <a:schemeClr val="tx1"/>
                </a:solidFill>
                <a:latin typeface="Times New Roman" panose="02020603050405020304" pitchFamily="18" charset="0"/>
                <a:cs typeface="Times New Roman" panose="02020603050405020304" pitchFamily="18" charset="0"/>
              </a:rPr>
              <a:t>8. </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right to marriage which allows the woman to choose who to marry is infringed upon during crises and conflict</a:t>
            </a:r>
            <a:endPar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9.</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During insecurity, freedom of movement is also restricted.</a:t>
            </a:r>
          </a:p>
          <a:p>
            <a:r>
              <a:rPr lang="en-US" dirty="0">
                <a:solidFill>
                  <a:schemeClr val="tx1"/>
                </a:solidFill>
                <a:latin typeface="Times New Roman" panose="02020603050405020304" pitchFamily="18" charset="0"/>
                <a:cs typeface="Times New Roman" panose="02020603050405020304" pitchFamily="18" charset="0"/>
              </a:rPr>
              <a:t>10. </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Right to education and information becomes insubstantial, an example is  to the abductees of Boko Haram as they were made to attend koranic school and made to learn to recite the  Koran</a:t>
            </a:r>
          </a:p>
          <a:p>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 Women right to freedom of religion is taking away once they are abducted by Boko Haram; they are thought the Islamic way. Women are forced into conversion to Islam. The women were made to cover themselves and follow strict version of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Sharia’a</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requiring.</a:t>
            </a:r>
          </a:p>
          <a:p>
            <a:r>
              <a:rPr lang="en-US" dirty="0">
                <a:solidFill>
                  <a:schemeClr val="tx1"/>
                </a:solidFill>
                <a:latin typeface="Times New Roman" panose="02020603050405020304" pitchFamily="18" charset="0"/>
                <a:cs typeface="Times New Roman" panose="02020603050405020304" pitchFamily="18" charset="0"/>
              </a:rPr>
              <a:t>PG21-22</a:t>
            </a:r>
          </a:p>
        </p:txBody>
      </p:sp>
      <p:sp>
        <p:nvSpPr>
          <p:cNvPr id="4" name="Date Placeholder 3">
            <a:extLst>
              <a:ext uri="{FF2B5EF4-FFF2-40B4-BE49-F238E27FC236}">
                <a16:creationId xmlns:a16="http://schemas.microsoft.com/office/drawing/2014/main" id="{7B71D1A7-DCB9-4BF7-BFFC-DA3504091D49}"/>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C0642C7D-79C0-4B23-84FE-159D08FE394E}"/>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3600E7DC-BE37-4435-9C70-4987F6F22DEC}"/>
              </a:ext>
            </a:extLst>
          </p:cNvPr>
          <p:cNvSpPr>
            <a:spLocks noGrp="1"/>
          </p:cNvSpPr>
          <p:nvPr>
            <p:ph type="sldNum" sz="quarter" idx="12"/>
          </p:nvPr>
        </p:nvSpPr>
        <p:spPr/>
        <p:txBody>
          <a:bodyPr/>
          <a:lstStyle/>
          <a:p>
            <a:fld id="{A4C0FE01-4B8C-4B83-A6A6-814C97A177C7}" type="slidenum">
              <a:rPr lang="en-US" smtClean="0"/>
              <a:t>21</a:t>
            </a:fld>
            <a:endParaRPr lang="en-US"/>
          </a:p>
        </p:txBody>
      </p:sp>
    </p:spTree>
    <p:extLst>
      <p:ext uri="{BB962C8B-B14F-4D97-AF65-F5344CB8AC3E}">
        <p14:creationId xmlns:p14="http://schemas.microsoft.com/office/powerpoint/2010/main" val="210068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D8DC5-1D4B-4E3E-88B5-18B48F2F4BBF}"/>
              </a:ext>
            </a:extLst>
          </p:cNvPr>
          <p:cNvSpPr>
            <a:spLocks noGrp="1"/>
          </p:cNvSpPr>
          <p:nvPr>
            <p:ph type="title"/>
          </p:nvPr>
        </p:nvSpPr>
        <p:spPr>
          <a:xfrm>
            <a:off x="1097279" y="286603"/>
            <a:ext cx="10551381" cy="813327"/>
          </a:xfrm>
        </p:spPr>
        <p:txBody>
          <a:bodyPr>
            <a:noAutofit/>
          </a:bodyPr>
          <a:lstStyle/>
          <a:p>
            <a:pPr algn="ct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POSSIBLE PANACEA /CONCLUSION</a:t>
            </a:r>
            <a:b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2800" dirty="0">
              <a:solidFill>
                <a:schemeClr val="tx1"/>
              </a:solidFill>
            </a:endParaRPr>
          </a:p>
        </p:txBody>
      </p:sp>
      <p:sp>
        <p:nvSpPr>
          <p:cNvPr id="3" name="Content Placeholder 2">
            <a:extLst>
              <a:ext uri="{FF2B5EF4-FFF2-40B4-BE49-F238E27FC236}">
                <a16:creationId xmlns:a16="http://schemas.microsoft.com/office/drawing/2014/main" id="{9C9D8AFB-546C-434E-ABE0-644F87090D08}"/>
              </a:ext>
            </a:extLst>
          </p:cNvPr>
          <p:cNvSpPr>
            <a:spLocks noGrp="1"/>
          </p:cNvSpPr>
          <p:nvPr>
            <p:ph idx="1"/>
          </p:nvPr>
        </p:nvSpPr>
        <p:spPr>
          <a:xfrm>
            <a:off x="1097280" y="1099930"/>
            <a:ext cx="10551380" cy="4769164"/>
          </a:xfrm>
        </p:spPr>
        <p:txBody>
          <a:bodyPr>
            <a:normAutofit/>
          </a:bodyPr>
          <a:lstStyle/>
          <a:p>
            <a:pPr lvl="1" algn="just"/>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question that arises from this is: is there a possible solution?</a:t>
            </a:r>
          </a:p>
          <a:p>
            <a:pPr lvl="1" algn="just"/>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Government, Individuals and NGOs have to come and work towards the human right policies</a:t>
            </a:r>
          </a:p>
          <a:p>
            <a:pPr lvl="1" algn="just"/>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Those women who have been affected </a:t>
            </a: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and have had their human infringed upon should be rehabilitated and empowered</a:t>
            </a:r>
          </a:p>
          <a:p>
            <a:pPr lvl="1" algn="just"/>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Women should be in the policy making , decision and implantation process</a:t>
            </a:r>
          </a:p>
          <a:p>
            <a:pPr lvl="1" algn="just"/>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attempts to combat insecurity shoul</a:t>
            </a: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 be improved</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lgn="just"/>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presence of insecurity and conflict in Nigeria has affected women drastically as women pay heavily with their fundamental human rights while remaining most susceptible to gender-based violence. During insecurity, women are raped, kidnapped, forced into marriage, tortured, mutilated, trafficked, used as sex slave, suicide bombers among others. </a:t>
            </a:r>
          </a:p>
          <a:p>
            <a:pPr lvl="1" algn="just"/>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effect of insecurity on women and girl child is very vast; it affects their mental, psychological and physical wellbeing. In all, Boko Haram remains the greatest perpetrator of the violation of fundamental human rights of the Nigerian women given the above analysis and available records.</a:t>
            </a:r>
          </a:p>
          <a:p>
            <a:pPr lvl="1" algn="just"/>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PG 23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solidFill>
                <a:schemeClr val="tx1"/>
              </a:solidFill>
            </a:endParaRPr>
          </a:p>
        </p:txBody>
      </p:sp>
      <p:sp>
        <p:nvSpPr>
          <p:cNvPr id="4" name="Date Placeholder 3">
            <a:extLst>
              <a:ext uri="{FF2B5EF4-FFF2-40B4-BE49-F238E27FC236}">
                <a16:creationId xmlns:a16="http://schemas.microsoft.com/office/drawing/2014/main" id="{34C34BF5-3AF4-4E86-A539-E0A2AC026EC7}"/>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FC1F8813-5A6C-4923-94AD-0001179C5F9A}"/>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0B18FDA0-7A08-4F9B-865A-C9AE149667D4}"/>
              </a:ext>
            </a:extLst>
          </p:cNvPr>
          <p:cNvSpPr>
            <a:spLocks noGrp="1"/>
          </p:cNvSpPr>
          <p:nvPr>
            <p:ph type="sldNum" sz="quarter" idx="12"/>
          </p:nvPr>
        </p:nvSpPr>
        <p:spPr/>
        <p:txBody>
          <a:bodyPr/>
          <a:lstStyle/>
          <a:p>
            <a:fld id="{A4C0FE01-4B8C-4B83-A6A6-814C97A177C7}" type="slidenum">
              <a:rPr lang="en-US" smtClean="0"/>
              <a:t>22</a:t>
            </a:fld>
            <a:endParaRPr lang="en-US"/>
          </a:p>
        </p:txBody>
      </p:sp>
    </p:spTree>
    <p:extLst>
      <p:ext uri="{BB962C8B-B14F-4D97-AF65-F5344CB8AC3E}">
        <p14:creationId xmlns:p14="http://schemas.microsoft.com/office/powerpoint/2010/main" val="2350059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7ED8AB-831D-4F49-B211-07B044A16FE6}"/>
              </a:ext>
            </a:extLst>
          </p:cNvPr>
          <p:cNvSpPr>
            <a:spLocks noGrp="1"/>
          </p:cNvSpPr>
          <p:nvPr>
            <p:ph type="dt" sz="half" idx="10"/>
          </p:nvPr>
        </p:nvSpPr>
        <p:spPr/>
        <p:txBody>
          <a:bodyPr/>
          <a:lstStyle/>
          <a:p>
            <a:fld id="{488ECF53-B20D-44BC-A590-09221B4A3D2D}" type="datetime1">
              <a:rPr lang="en-US" smtClean="0"/>
              <a:t>8/7/2020</a:t>
            </a:fld>
            <a:endParaRPr lang="en-US"/>
          </a:p>
        </p:txBody>
      </p:sp>
      <p:sp>
        <p:nvSpPr>
          <p:cNvPr id="3" name="Footer Placeholder 2">
            <a:extLst>
              <a:ext uri="{FF2B5EF4-FFF2-40B4-BE49-F238E27FC236}">
                <a16:creationId xmlns:a16="http://schemas.microsoft.com/office/drawing/2014/main" id="{C8C4A889-3622-4B91-9F59-DDE159C47C32}"/>
              </a:ext>
            </a:extLst>
          </p:cNvPr>
          <p:cNvSpPr>
            <a:spLocks noGrp="1"/>
          </p:cNvSpPr>
          <p:nvPr>
            <p:ph type="ftr" sz="quarter" idx="11"/>
          </p:nvPr>
        </p:nvSpPr>
        <p:spPr/>
        <p:txBody>
          <a:bodyPr/>
          <a:lstStyle/>
          <a:p>
            <a:r>
              <a:rPr lang="en-US"/>
              <a:t>Paper prepared by Oliseh Kadishi</a:t>
            </a:r>
          </a:p>
        </p:txBody>
      </p:sp>
      <p:sp>
        <p:nvSpPr>
          <p:cNvPr id="4" name="Slide Number Placeholder 3">
            <a:extLst>
              <a:ext uri="{FF2B5EF4-FFF2-40B4-BE49-F238E27FC236}">
                <a16:creationId xmlns:a16="http://schemas.microsoft.com/office/drawing/2014/main" id="{B123E2BB-608B-49D3-B4F0-E9E85F4F7F31}"/>
              </a:ext>
            </a:extLst>
          </p:cNvPr>
          <p:cNvSpPr>
            <a:spLocks noGrp="1"/>
          </p:cNvSpPr>
          <p:nvPr>
            <p:ph type="sldNum" sz="quarter" idx="12"/>
          </p:nvPr>
        </p:nvSpPr>
        <p:spPr/>
        <p:txBody>
          <a:bodyPr/>
          <a:lstStyle/>
          <a:p>
            <a:fld id="{A4C0FE01-4B8C-4B83-A6A6-814C97A177C7}" type="slidenum">
              <a:rPr lang="en-US" smtClean="0"/>
              <a:t>23</a:t>
            </a:fld>
            <a:endParaRPr lang="en-US"/>
          </a:p>
        </p:txBody>
      </p:sp>
      <p:sp>
        <p:nvSpPr>
          <p:cNvPr id="6" name="Rectangle 5">
            <a:extLst>
              <a:ext uri="{FF2B5EF4-FFF2-40B4-BE49-F238E27FC236}">
                <a16:creationId xmlns:a16="http://schemas.microsoft.com/office/drawing/2014/main" id="{2C2EBEBD-CBC4-4AA9-A58A-A54DDB0FF857}"/>
              </a:ext>
            </a:extLst>
          </p:cNvPr>
          <p:cNvSpPr/>
          <p:nvPr/>
        </p:nvSpPr>
        <p:spPr>
          <a:xfrm>
            <a:off x="4202087" y="2967335"/>
            <a:ext cx="3787832"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 </a:t>
            </a:r>
          </a:p>
        </p:txBody>
      </p:sp>
    </p:spTree>
    <p:extLst>
      <p:ext uri="{BB962C8B-B14F-4D97-AF65-F5344CB8AC3E}">
        <p14:creationId xmlns:p14="http://schemas.microsoft.com/office/powerpoint/2010/main" val="428832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E27A5-6A06-44C6-B851-5666ED789ACD}"/>
              </a:ext>
            </a:extLst>
          </p:cNvPr>
          <p:cNvSpPr>
            <a:spLocks noGrp="1"/>
          </p:cNvSpPr>
          <p:nvPr>
            <p:ph type="title"/>
          </p:nvPr>
        </p:nvSpPr>
        <p:spPr/>
        <p:txBody>
          <a:bodyPr/>
          <a:lstStyle/>
          <a:p>
            <a:pPr algn="ctr"/>
            <a:r>
              <a:rPr lang="en-US" b="1" dirty="0"/>
              <a:t>INTRODUCTION</a:t>
            </a:r>
          </a:p>
        </p:txBody>
      </p:sp>
      <p:sp>
        <p:nvSpPr>
          <p:cNvPr id="3" name="Content Placeholder 2">
            <a:extLst>
              <a:ext uri="{FF2B5EF4-FFF2-40B4-BE49-F238E27FC236}">
                <a16:creationId xmlns:a16="http://schemas.microsoft.com/office/drawing/2014/main" id="{1D5818ED-1916-499F-93E3-264D7BBF031B}"/>
              </a:ext>
            </a:extLst>
          </p:cNvPr>
          <p:cNvSpPr>
            <a:spLocks noGrp="1"/>
          </p:cNvSpPr>
          <p:nvPr>
            <p:ph idx="1"/>
          </p:nvPr>
        </p:nvSpPr>
        <p:spPr>
          <a:xfrm>
            <a:off x="530087" y="1987826"/>
            <a:ext cx="11555896" cy="4055166"/>
          </a:xfrm>
        </p:spPr>
        <p:txBody>
          <a:bodyPr>
            <a:normAutofit lnSpcReduction="10000"/>
          </a:bodyPr>
          <a:lstStyle/>
          <a:p>
            <a:pPr lvl="1"/>
            <a:r>
              <a:rPr lang="en-US" sz="1600" dirty="0">
                <a:solidFill>
                  <a:srgbClr val="000000"/>
                </a:solidFill>
                <a:latin typeface="Times New Roman" panose="02020603050405020304" pitchFamily="18" charset="0"/>
                <a:ea typeface="Calibri" panose="020F0502020204030204" pitchFamily="34" charset="0"/>
              </a:rPr>
              <a:t> </a:t>
            </a:r>
            <a:r>
              <a:rPr lang="en-US" sz="2000" dirty="0">
                <a:solidFill>
                  <a:srgbClr val="000000"/>
                </a:solidFill>
                <a:effectLst/>
                <a:latin typeface="Times New Roman" panose="02020603050405020304" pitchFamily="18" charset="0"/>
                <a:ea typeface="Calibri" panose="020F0502020204030204" pitchFamily="34" charset="0"/>
              </a:rPr>
              <a:t>The presence of Insecurity is evident around the world</a:t>
            </a:r>
          </a:p>
          <a:p>
            <a:pPr lvl="1"/>
            <a:r>
              <a:rPr lang="en-US" sz="2000" dirty="0">
                <a:solidFill>
                  <a:srgbClr val="000000"/>
                </a:solidFill>
                <a:latin typeface="Times New Roman" panose="02020603050405020304" pitchFamily="18" charset="0"/>
                <a:ea typeface="Calibri" panose="020F0502020204030204" pitchFamily="34" charset="0"/>
              </a:rPr>
              <a:t>It </a:t>
            </a:r>
            <a:r>
              <a:rPr lang="en-US" sz="2000" dirty="0">
                <a:solidFill>
                  <a:srgbClr val="000000"/>
                </a:solidFill>
                <a:effectLst/>
                <a:latin typeface="Times New Roman" panose="02020603050405020304" pitchFamily="18" charset="0"/>
                <a:ea typeface="Calibri" panose="020F0502020204030204" pitchFamily="34" charset="0"/>
              </a:rPr>
              <a:t>has proven to be a challenge to the world at large and its presence and evidences in independent Nigeria </a:t>
            </a:r>
            <a:r>
              <a:rPr lang="en-US" sz="2000" dirty="0">
                <a:solidFill>
                  <a:srgbClr val="000000"/>
                </a:solidFill>
                <a:latin typeface="Times New Roman" panose="02020603050405020304" pitchFamily="18" charset="0"/>
                <a:ea typeface="Calibri" panose="020F0502020204030204" pitchFamily="34" charset="0"/>
              </a:rPr>
              <a:t>have been </a:t>
            </a:r>
            <a:r>
              <a:rPr lang="en-US" sz="2000" dirty="0">
                <a:solidFill>
                  <a:srgbClr val="000000"/>
                </a:solidFill>
                <a:effectLst/>
                <a:latin typeface="Times New Roman" panose="02020603050405020304" pitchFamily="18" charset="0"/>
                <a:ea typeface="Calibri" panose="020F0502020204030204" pitchFamily="34" charset="0"/>
              </a:rPr>
              <a:t>traced back to 1960s.</a:t>
            </a:r>
            <a:r>
              <a:rPr lang="en-US" sz="2000" dirty="0">
                <a:effectLst/>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Danladi D. 2013.)</a:t>
            </a:r>
          </a:p>
          <a:p>
            <a:pPr lvl="1"/>
            <a:r>
              <a:rPr lang="en-US" sz="2000" dirty="0">
                <a:solidFill>
                  <a:srgbClr val="000000"/>
                </a:solidFill>
                <a:effectLst/>
                <a:latin typeface="Times New Roman" panose="02020603050405020304" pitchFamily="18" charset="0"/>
                <a:ea typeface="Calibri" panose="020F0502020204030204" pitchFamily="34" charset="0"/>
              </a:rPr>
              <a:t>Insecurity has been made manifest in the series of conflict, violence, kidnappings, crime, killings, to mention but a fe</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t>
            </a:r>
          </a:p>
          <a:p>
            <a:pPr lvl="1"/>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There are records on the agitation in the Niger Delta for resource control, communal crises such as the Ife-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Modakeke</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crises, the Boko haram insurgencies and the presence of Fulani herdsmen, all of which have had their different effects on women, especially as regards their rights. </a:t>
            </a:r>
          </a:p>
          <a:p>
            <a:pPr lvl="1"/>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During these events, people, the immediate communities and their environs are always affected while women have been affected by these in the forms of rape, kidnapping, forced marriage, torture and mutilation, trafficking, killing, to mention but a few. </a:t>
            </a:r>
          </a:p>
          <a:p>
            <a:pPr lvl="1"/>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levels of insecurity that comes with all these conflicts and violence have thus affected and infringed upon human rights in general and women rights in particular.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903C35FD-0FB6-48DD-9B68-3AF94EC99CF0}"/>
              </a:ext>
            </a:extLst>
          </p:cNvPr>
          <p:cNvSpPr>
            <a:spLocks noGrp="1"/>
          </p:cNvSpPr>
          <p:nvPr>
            <p:ph type="dt" sz="half" idx="10"/>
          </p:nvPr>
        </p:nvSpPr>
        <p:spPr/>
        <p:txBody>
          <a:bodyPr/>
          <a:lstStyle/>
          <a:p>
            <a:fld id="{5F9D256B-A523-44DB-89D6-F2D6EE2716BA}" type="datetime1">
              <a:rPr lang="en-US" smtClean="0"/>
              <a:t>8/7/2020</a:t>
            </a:fld>
            <a:endParaRPr lang="en-US"/>
          </a:p>
        </p:txBody>
      </p:sp>
      <p:sp>
        <p:nvSpPr>
          <p:cNvPr id="5" name="Footer Placeholder 4">
            <a:extLst>
              <a:ext uri="{FF2B5EF4-FFF2-40B4-BE49-F238E27FC236}">
                <a16:creationId xmlns:a16="http://schemas.microsoft.com/office/drawing/2014/main" id="{E75A491A-C239-46BC-8529-CB8BF1A6C575}"/>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42974B4D-8617-40C2-8A56-CBAA34BE8D68}"/>
              </a:ext>
            </a:extLst>
          </p:cNvPr>
          <p:cNvSpPr>
            <a:spLocks noGrp="1"/>
          </p:cNvSpPr>
          <p:nvPr>
            <p:ph type="sldNum" sz="quarter" idx="12"/>
          </p:nvPr>
        </p:nvSpPr>
        <p:spPr/>
        <p:txBody>
          <a:bodyPr/>
          <a:lstStyle/>
          <a:p>
            <a:fld id="{A4C0FE01-4B8C-4B83-A6A6-814C97A177C7}" type="slidenum">
              <a:rPr lang="en-US" smtClean="0"/>
              <a:t>3</a:t>
            </a:fld>
            <a:endParaRPr lang="en-US"/>
          </a:p>
        </p:txBody>
      </p:sp>
    </p:spTree>
    <p:extLst>
      <p:ext uri="{BB962C8B-B14F-4D97-AF65-F5344CB8AC3E}">
        <p14:creationId xmlns:p14="http://schemas.microsoft.com/office/powerpoint/2010/main" val="407069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93323-446F-44D6-ACB0-609266AF340D}"/>
              </a:ext>
            </a:extLst>
          </p:cNvPr>
          <p:cNvSpPr>
            <a:spLocks noGrp="1"/>
          </p:cNvSpPr>
          <p:nvPr>
            <p:ph type="title"/>
          </p:nvPr>
        </p:nvSpPr>
        <p:spPr/>
        <p:txBody>
          <a:bodyPr/>
          <a:lstStyle/>
          <a:p>
            <a:pPr algn="ctr"/>
            <a:r>
              <a:rPr lang="en-US" b="1" dirty="0"/>
              <a:t>WORK BREAK DOWN</a:t>
            </a:r>
          </a:p>
        </p:txBody>
      </p:sp>
      <p:sp>
        <p:nvSpPr>
          <p:cNvPr id="3" name="Content Placeholder 2">
            <a:extLst>
              <a:ext uri="{FF2B5EF4-FFF2-40B4-BE49-F238E27FC236}">
                <a16:creationId xmlns:a16="http://schemas.microsoft.com/office/drawing/2014/main" id="{F90BE700-B5C6-41BB-A81E-4594BB10963E}"/>
              </a:ext>
            </a:extLst>
          </p:cNvPr>
          <p:cNvSpPr>
            <a:spLocks noGrp="1"/>
          </p:cNvSpPr>
          <p:nvPr>
            <p:ph idx="1"/>
          </p:nvPr>
        </p:nvSpPr>
        <p:spPr>
          <a:xfrm>
            <a:off x="655982" y="1737360"/>
            <a:ext cx="10886661" cy="5120640"/>
          </a:xfrm>
        </p:spPr>
        <p:txBody>
          <a:bodyPr>
            <a:noAutofit/>
          </a:bodyPr>
          <a:lstStyle/>
          <a:p>
            <a:pPr marL="0" marR="457200" indent="0" algn="just">
              <a:lnSpc>
                <a:spcPct val="100000"/>
              </a:lnSpc>
              <a:spcBef>
                <a:spcPts val="0"/>
              </a:spcBef>
              <a:spcAft>
                <a:spcPts val="800"/>
              </a:spcAft>
              <a:buNone/>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his Work Will Show The Link Between Women Rights And The Challenges Of Insecurity In Nigeria. In Order To Do That, The Paper Has Been Divided Into Seven Sections.</a:t>
            </a:r>
          </a:p>
          <a:p>
            <a:pPr marL="114300" marR="457200" indent="-342900" algn="just">
              <a:lnSpc>
                <a:spcPct val="100000"/>
              </a:lnSpc>
              <a:spcBef>
                <a:spcPts val="0"/>
              </a:spcBef>
              <a:spcAft>
                <a:spcPts val="80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Conceptual Clarification: There Is A Need To Understand Both Concepts Namely; Women Rights And Security. </a:t>
            </a:r>
          </a:p>
          <a:p>
            <a:pPr marL="114300" marR="457200" indent="-342900" algn="just">
              <a:lnSpc>
                <a:spcPct val="100000"/>
              </a:lnSpc>
              <a:spcBef>
                <a:spcPts val="0"/>
              </a:spcBef>
              <a:spcAft>
                <a:spcPts val="80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rPr>
              <a:t>Historicizing Women Rights From Global Perspective, To Its Presence In Nigeria</a:t>
            </a:r>
          </a:p>
          <a:p>
            <a:pPr marL="114300" marR="457200" indent="-342900" algn="just">
              <a:lnSpc>
                <a:spcPct val="100000"/>
              </a:lnSpc>
              <a:spcBef>
                <a:spcPts val="0"/>
              </a:spcBef>
              <a:spcAft>
                <a:spcPts val="80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State Of Insecurity In Nigeria</a:t>
            </a:r>
          </a:p>
          <a:p>
            <a:pPr marL="114300" marR="457200" indent="-342900" algn="just">
              <a:lnSpc>
                <a:spcPct val="100000"/>
              </a:lnSpc>
              <a:spcBef>
                <a:spcPts val="0"/>
              </a:spcBef>
              <a:spcAft>
                <a:spcPts val="80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Causes Of Insecurity In Nigeria</a:t>
            </a:r>
          </a:p>
          <a:p>
            <a:pPr marL="114300" marR="457200" indent="-342900" algn="just">
              <a:lnSpc>
                <a:spcPct val="100000"/>
              </a:lnSpc>
              <a:spcBef>
                <a:spcPts val="0"/>
              </a:spcBef>
              <a:spcAft>
                <a:spcPts val="80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Effect Of Insecurity And How It Affects Women In Nigeria  </a:t>
            </a:r>
          </a:p>
          <a:p>
            <a:pPr marL="114300" marR="457200" indent="-342900" algn="just">
              <a:lnSpc>
                <a:spcPct val="100000"/>
              </a:lnSpc>
              <a:spcBef>
                <a:spcPts val="0"/>
              </a:spcBef>
              <a:spcAft>
                <a:spcPts val="80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Women Rights And Nigeria Insecurity</a:t>
            </a:r>
          </a:p>
          <a:p>
            <a:pPr marL="114300" marR="457200" indent="-342900" algn="just">
              <a:lnSpc>
                <a:spcPct val="100000"/>
              </a:lnSpc>
              <a:spcBef>
                <a:spcPts val="0"/>
              </a:spcBef>
              <a:spcAft>
                <a:spcPts val="80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Possible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Panacea</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Conclusion.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FA7E74A0-E514-4D4A-91C9-F5B19FB0E921}"/>
              </a:ext>
            </a:extLst>
          </p:cNvPr>
          <p:cNvSpPr>
            <a:spLocks noGrp="1"/>
          </p:cNvSpPr>
          <p:nvPr>
            <p:ph type="dt" sz="half" idx="10"/>
          </p:nvPr>
        </p:nvSpPr>
        <p:spPr/>
        <p:txBody>
          <a:bodyPr/>
          <a:lstStyle/>
          <a:p>
            <a:fld id="{10EC13AA-BEA7-468C-ADF0-D1D98E979AC4}" type="datetime1">
              <a:rPr lang="en-US" smtClean="0"/>
              <a:t>8/7/2020</a:t>
            </a:fld>
            <a:endParaRPr lang="en-US"/>
          </a:p>
        </p:txBody>
      </p:sp>
      <p:sp>
        <p:nvSpPr>
          <p:cNvPr id="5" name="Footer Placeholder 4">
            <a:extLst>
              <a:ext uri="{FF2B5EF4-FFF2-40B4-BE49-F238E27FC236}">
                <a16:creationId xmlns:a16="http://schemas.microsoft.com/office/drawing/2014/main" id="{2EB4952B-86BB-4253-9796-61CB1A39493E}"/>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46A427CE-0575-4CEE-AF60-E675ACB104A5}"/>
              </a:ext>
            </a:extLst>
          </p:cNvPr>
          <p:cNvSpPr>
            <a:spLocks noGrp="1"/>
          </p:cNvSpPr>
          <p:nvPr>
            <p:ph type="sldNum" sz="quarter" idx="12"/>
          </p:nvPr>
        </p:nvSpPr>
        <p:spPr/>
        <p:txBody>
          <a:bodyPr/>
          <a:lstStyle/>
          <a:p>
            <a:fld id="{A4C0FE01-4B8C-4B83-A6A6-814C97A177C7}" type="slidenum">
              <a:rPr lang="en-US" smtClean="0"/>
              <a:t>4</a:t>
            </a:fld>
            <a:endParaRPr lang="en-US"/>
          </a:p>
        </p:txBody>
      </p:sp>
    </p:spTree>
    <p:extLst>
      <p:ext uri="{BB962C8B-B14F-4D97-AF65-F5344CB8AC3E}">
        <p14:creationId xmlns:p14="http://schemas.microsoft.com/office/powerpoint/2010/main" val="4041982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7278-8006-4DE6-856C-BE8D0426AD3F}"/>
              </a:ext>
            </a:extLst>
          </p:cNvPr>
          <p:cNvSpPr>
            <a:spLocks noGrp="1"/>
          </p:cNvSpPr>
          <p:nvPr>
            <p:ph type="title"/>
          </p:nvPr>
        </p:nvSpPr>
        <p:spPr>
          <a:xfrm>
            <a:off x="1052222" y="284922"/>
            <a:ext cx="10087555" cy="617551"/>
          </a:xfrm>
        </p:spPr>
        <p:txBody>
          <a:bodyPr>
            <a:normAutofit/>
          </a:bodyPr>
          <a:lstStyle/>
          <a:p>
            <a:pPr algn="ctr"/>
            <a: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CONCEPTUAL CLARIFICATION</a:t>
            </a:r>
            <a:endParaRPr lang="en-US" sz="7200" dirty="0"/>
          </a:p>
        </p:txBody>
      </p:sp>
      <p:sp>
        <p:nvSpPr>
          <p:cNvPr id="3" name="Content Placeholder 2">
            <a:extLst>
              <a:ext uri="{FF2B5EF4-FFF2-40B4-BE49-F238E27FC236}">
                <a16:creationId xmlns:a16="http://schemas.microsoft.com/office/drawing/2014/main" id="{CE880F80-CE62-4F72-8D3E-C93CFAADC69D}"/>
              </a:ext>
            </a:extLst>
          </p:cNvPr>
          <p:cNvSpPr>
            <a:spLocks noGrp="1"/>
          </p:cNvSpPr>
          <p:nvPr>
            <p:ph idx="1"/>
          </p:nvPr>
        </p:nvSpPr>
        <p:spPr>
          <a:xfrm>
            <a:off x="795130" y="902473"/>
            <a:ext cx="11039061" cy="4835719"/>
          </a:xfrm>
        </p:spPr>
        <p:txBody>
          <a:bodyPr>
            <a:normAutofit fontScale="85000" lnSpcReduction="10000"/>
          </a:bodyPr>
          <a:lstStyle/>
          <a:p>
            <a:pPr algn="just">
              <a:lnSpc>
                <a:spcPct val="120000"/>
              </a:lnSpc>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WOMEN RIGHT:</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20000"/>
              </a:lnSpc>
            </a:pPr>
            <a:r>
              <a:rPr lang="en-US" sz="2400" dirty="0">
                <a:solidFill>
                  <a:schemeClr val="tx1"/>
                </a:solidFill>
                <a:effectLst/>
                <a:latin typeface="Times New Roman" panose="02020603050405020304" pitchFamily="18" charset="0"/>
                <a:ea typeface="Calibri" panose="020F0502020204030204" pitchFamily="34" charset="0"/>
              </a:rPr>
              <a:t>The term women rights have been defined to be human rights that applies to women. (</a:t>
            </a:r>
            <a:r>
              <a:rPr lang="en-US" sz="2400" dirty="0">
                <a:solidFill>
                  <a:schemeClr val="tx1"/>
                </a:solidFill>
                <a:effectLst/>
              </a:rPr>
              <a:t> </a:t>
            </a:r>
            <a:r>
              <a:rPr lang="en-US" sz="24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Bamgbose</a:t>
            </a:r>
            <a:r>
              <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O.1999.)</a:t>
            </a:r>
            <a:endParaRPr lang="en-US" sz="2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20000"/>
              </a:lnSpc>
            </a:pPr>
            <a:r>
              <a:rPr lang="en-US" sz="2400" dirty="0">
                <a:solidFill>
                  <a:schemeClr val="tx1"/>
                </a:solidFill>
                <a:effectLst/>
                <a:latin typeface="Times New Roman" panose="02020603050405020304" pitchFamily="18" charset="0"/>
                <a:ea typeface="Calibri" panose="020F0502020204030204" pitchFamily="34" charset="0"/>
              </a:rPr>
              <a:t>Thus, it is best to explain what human right is in order to get the concept of women rights copiously.</a:t>
            </a:r>
          </a:p>
          <a:p>
            <a:pPr lvl="4" algn="just">
              <a:lnSpc>
                <a:spcPct val="120000"/>
              </a:lnSpc>
            </a:pPr>
            <a:r>
              <a:rPr lang="en-US" sz="2400" dirty="0">
                <a:solidFill>
                  <a:schemeClr val="tx1"/>
                </a:solidFill>
                <a:effectLst/>
                <a:latin typeface="Times New Roman" panose="02020603050405020304" pitchFamily="18" charset="0"/>
                <a:ea typeface="Calibri" panose="020F0502020204030204" pitchFamily="34" charset="0"/>
              </a:rPr>
              <a:t>Human right is perceived as an “entailment to treatment that a person enjoys simply by virtue of being a human being” </a:t>
            </a:r>
            <a:r>
              <a:rPr lang="en-US" sz="2400" dirty="0">
                <a:solidFill>
                  <a:schemeClr val="tx1"/>
                </a:solidFill>
                <a:effectLst/>
              </a:rPr>
              <a:t>(</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Holfman</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J. and Graham P.  2009.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Introduction to Political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Theory.</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408)</a:t>
            </a:r>
            <a:endParaRPr lang="en-US" sz="2400" dirty="0">
              <a:solidFill>
                <a:schemeClr val="tx1"/>
              </a:solidFill>
              <a:effectLst/>
              <a:latin typeface="Times New Roman" panose="02020603050405020304" pitchFamily="18" charset="0"/>
              <a:ea typeface="Calibri" panose="020F0502020204030204" pitchFamily="34" charset="0"/>
            </a:endParaRPr>
          </a:p>
          <a:p>
            <a:pPr lvl="4" algn="just">
              <a:lnSpc>
                <a:spcPct val="120000"/>
              </a:lnSpc>
            </a:pPr>
            <a:r>
              <a:rPr lang="en-US" sz="2400" dirty="0">
                <a:solidFill>
                  <a:schemeClr val="tx1"/>
                </a:solidFill>
                <a:effectLst/>
                <a:latin typeface="Times New Roman" panose="02020603050405020304" pitchFamily="18" charset="0"/>
                <a:ea typeface="Calibri" panose="020F0502020204030204" pitchFamily="34" charset="0"/>
              </a:rPr>
              <a:t> these rights are evident in the Universal Declaration of Human Rights (UDHR) of 1948 which consist a preamble and 30 articles.</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4" algn="just">
              <a:lnSpc>
                <a:spcPct val="120000"/>
              </a:lnSpc>
            </a:pPr>
            <a:r>
              <a:rPr lang="en-US" sz="2400" dirty="0">
                <a:solidFill>
                  <a:schemeClr val="tx1"/>
                </a:solidFill>
                <a:effectLst/>
                <a:latin typeface="Times New Roman" panose="02020603050405020304" pitchFamily="18" charset="0"/>
                <a:ea typeface="Calibri" panose="020F0502020204030204" pitchFamily="34" charset="0"/>
              </a:rPr>
              <a:t> Women rights therefore entail the general rights applicable to women</a:t>
            </a:r>
          </a:p>
          <a:p>
            <a:pPr marR="457200" lvl="1" algn="just">
              <a:lnSpc>
                <a:spcPct val="120000"/>
              </a:lnSpc>
              <a:spcBef>
                <a:spcPts val="0"/>
              </a:spcBef>
              <a:spcAft>
                <a:spcPts val="800"/>
              </a:spcAft>
              <a:tabLst>
                <a:tab pos="5429250" algn="l"/>
              </a:tabLst>
            </a:pPr>
            <a:r>
              <a:rPr lang="en-US" sz="2400" dirty="0">
                <a:solidFill>
                  <a:schemeClr val="tx1"/>
                </a:solidFill>
                <a:effectLst/>
                <a:latin typeface="Times New Roman" panose="02020603050405020304" pitchFamily="18" charset="0"/>
                <a:ea typeface="Calibri" panose="020F0502020204030204" pitchFamily="34" charset="0"/>
              </a:rPr>
              <a:t>In relation to this paper, women rights are perceived by women rights advocates to be laws that cover and respond to the realities of women’s lives. </a:t>
            </a:r>
            <a:endParaRPr lang="en-US" sz="2400" dirty="0">
              <a:solidFill>
                <a:schemeClr val="tx1"/>
              </a:solidFill>
              <a:latin typeface="Times New Roman" panose="02020603050405020304" pitchFamily="18" charset="0"/>
              <a:ea typeface="Calibri" panose="020F0502020204030204" pitchFamily="34" charset="0"/>
            </a:endParaRPr>
          </a:p>
          <a:p>
            <a:pPr marL="0" indent="0" algn="just">
              <a:lnSpc>
                <a:spcPct val="120000"/>
              </a:lnSpc>
              <a:buNone/>
            </a:pPr>
            <a:endParaRPr lang="en-US" sz="2400" dirty="0">
              <a:solidFill>
                <a:srgbClr val="000000"/>
              </a:solidFill>
              <a:latin typeface="Times New Roman" panose="02020603050405020304" pitchFamily="18" charset="0"/>
              <a:ea typeface="Calibri" panose="020F0502020204030204" pitchFamily="34" charset="0"/>
            </a:endParaRPr>
          </a:p>
        </p:txBody>
      </p:sp>
      <p:sp>
        <p:nvSpPr>
          <p:cNvPr id="5" name="Date Placeholder 4">
            <a:extLst>
              <a:ext uri="{FF2B5EF4-FFF2-40B4-BE49-F238E27FC236}">
                <a16:creationId xmlns:a16="http://schemas.microsoft.com/office/drawing/2014/main" id="{A77796E1-3775-425E-948A-18D314B7AA19}"/>
              </a:ext>
            </a:extLst>
          </p:cNvPr>
          <p:cNvSpPr>
            <a:spLocks noGrp="1"/>
          </p:cNvSpPr>
          <p:nvPr>
            <p:ph type="dt" sz="half" idx="10"/>
          </p:nvPr>
        </p:nvSpPr>
        <p:spPr/>
        <p:txBody>
          <a:bodyPr/>
          <a:lstStyle/>
          <a:p>
            <a:fld id="{11BF6BCA-64EB-4B15-A7BE-59FCA4B415E5}" type="datetime1">
              <a:rPr lang="en-US" smtClean="0"/>
              <a:t>8/7/2020</a:t>
            </a:fld>
            <a:endParaRPr lang="en-US"/>
          </a:p>
        </p:txBody>
      </p:sp>
      <p:sp>
        <p:nvSpPr>
          <p:cNvPr id="6" name="Footer Placeholder 5">
            <a:extLst>
              <a:ext uri="{FF2B5EF4-FFF2-40B4-BE49-F238E27FC236}">
                <a16:creationId xmlns:a16="http://schemas.microsoft.com/office/drawing/2014/main" id="{461E90F9-A124-4889-ACFB-F0C28FAF275A}"/>
              </a:ext>
            </a:extLst>
          </p:cNvPr>
          <p:cNvSpPr>
            <a:spLocks noGrp="1"/>
          </p:cNvSpPr>
          <p:nvPr>
            <p:ph type="ftr" sz="quarter" idx="11"/>
          </p:nvPr>
        </p:nvSpPr>
        <p:spPr/>
        <p:txBody>
          <a:bodyPr/>
          <a:lstStyle/>
          <a:p>
            <a:r>
              <a:rPr lang="en-US"/>
              <a:t>Paper prepared by Oliseh Kadishi</a:t>
            </a:r>
          </a:p>
        </p:txBody>
      </p:sp>
      <p:sp>
        <p:nvSpPr>
          <p:cNvPr id="7" name="Slide Number Placeholder 6">
            <a:extLst>
              <a:ext uri="{FF2B5EF4-FFF2-40B4-BE49-F238E27FC236}">
                <a16:creationId xmlns:a16="http://schemas.microsoft.com/office/drawing/2014/main" id="{7962F326-0A2F-48E0-9BBA-A178EC47995B}"/>
              </a:ext>
            </a:extLst>
          </p:cNvPr>
          <p:cNvSpPr>
            <a:spLocks noGrp="1"/>
          </p:cNvSpPr>
          <p:nvPr>
            <p:ph type="sldNum" sz="quarter" idx="12"/>
          </p:nvPr>
        </p:nvSpPr>
        <p:spPr/>
        <p:txBody>
          <a:bodyPr/>
          <a:lstStyle/>
          <a:p>
            <a:fld id="{A4C0FE01-4B8C-4B83-A6A6-814C97A177C7}" type="slidenum">
              <a:rPr lang="en-US" smtClean="0"/>
              <a:t>5</a:t>
            </a:fld>
            <a:endParaRPr lang="en-US"/>
          </a:p>
        </p:txBody>
      </p:sp>
    </p:spTree>
    <p:extLst>
      <p:ext uri="{BB962C8B-B14F-4D97-AF65-F5344CB8AC3E}">
        <p14:creationId xmlns:p14="http://schemas.microsoft.com/office/powerpoint/2010/main" val="163655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4C9EB-78DD-464B-BF7F-3951E6147455}"/>
              </a:ext>
            </a:extLst>
          </p:cNvPr>
          <p:cNvSpPr>
            <a:spLocks noGrp="1"/>
          </p:cNvSpPr>
          <p:nvPr>
            <p:ph type="title"/>
          </p:nvPr>
        </p:nvSpPr>
        <p:spPr>
          <a:xfrm>
            <a:off x="1190045" y="248697"/>
            <a:ext cx="10058400" cy="748454"/>
          </a:xfrm>
        </p:spPr>
        <p:txBody>
          <a:bodyPr/>
          <a:lstStyle/>
          <a:p>
            <a:r>
              <a:rPr lang="en-US" sz="4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CONCEPTUAL CLARIFICATION 2</a:t>
            </a:r>
            <a:endParaRPr lang="en-US" dirty="0"/>
          </a:p>
        </p:txBody>
      </p:sp>
      <p:sp>
        <p:nvSpPr>
          <p:cNvPr id="3" name="Content Placeholder 2">
            <a:extLst>
              <a:ext uri="{FF2B5EF4-FFF2-40B4-BE49-F238E27FC236}">
                <a16:creationId xmlns:a16="http://schemas.microsoft.com/office/drawing/2014/main" id="{B6AAB253-37EE-453C-AD7C-16123D6174AD}"/>
              </a:ext>
            </a:extLst>
          </p:cNvPr>
          <p:cNvSpPr>
            <a:spLocks noGrp="1"/>
          </p:cNvSpPr>
          <p:nvPr>
            <p:ph idx="1"/>
          </p:nvPr>
        </p:nvSpPr>
        <p:spPr>
          <a:xfrm>
            <a:off x="1066800" y="997151"/>
            <a:ext cx="10058400" cy="4023360"/>
          </a:xfrm>
        </p:spPr>
        <p:txBody>
          <a:bodyPr>
            <a:noAutofit/>
          </a:bodyPr>
          <a:lstStyle/>
          <a:p>
            <a:pPr marL="0" marR="457200" algn="just">
              <a:lnSpc>
                <a:spcPct val="100000"/>
              </a:lnSpc>
              <a:spcBef>
                <a:spcPts val="0"/>
              </a:spcBef>
              <a:spcAft>
                <a:spcPts val="800"/>
              </a:spcAft>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INSECURITY:</a:t>
            </a:r>
          </a:p>
          <a:p>
            <a:pPr marR="457200" lvl="1" algn="just">
              <a:lnSpc>
                <a:spcPct val="100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rPr>
              <a:t>The concept of insecurity has been defined by different scholars from different fields. In its simplest form, it means the absence of security.</a:t>
            </a:r>
          </a:p>
          <a:p>
            <a:pPr marR="457200" lvl="1" algn="just">
              <a:lnSpc>
                <a:spcPct val="100000"/>
              </a:lnSpc>
              <a:spcBef>
                <a:spcPts val="0"/>
              </a:spcBef>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rPr>
              <a:t>To fully grasp the understanding of insecurity, there is a need to </a:t>
            </a:r>
            <a:r>
              <a:rPr lang="en-US" sz="2000" dirty="0" err="1">
                <a:solidFill>
                  <a:srgbClr val="000000"/>
                </a:solidFill>
                <a:effectLst/>
                <a:latin typeface="Times New Roman" panose="02020603050405020304" pitchFamily="18" charset="0"/>
                <a:ea typeface="Times New Roman" panose="02020603050405020304" pitchFamily="18" charset="0"/>
              </a:rPr>
              <a:t>conceptualise</a:t>
            </a:r>
            <a:r>
              <a:rPr lang="en-US" sz="2000" dirty="0">
                <a:solidFill>
                  <a:srgbClr val="000000"/>
                </a:solidFill>
                <a:effectLst/>
                <a:latin typeface="Times New Roman" panose="02020603050405020304" pitchFamily="18" charset="0"/>
                <a:ea typeface="Times New Roman" panose="02020603050405020304" pitchFamily="18" charset="0"/>
              </a:rPr>
              <a:t> security.</a:t>
            </a:r>
          </a:p>
          <a:p>
            <a:pPr marR="457200" lvl="1" algn="just">
              <a:lnSpc>
                <a:spcPct val="100000"/>
              </a:lnSpc>
              <a:spcBef>
                <a:spcPts val="0"/>
              </a:spcBef>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rPr>
              <a:t>This simply means that security has to do with absence of tendencies that are life threatening and hazardous.</a:t>
            </a:r>
            <a:endParaRPr lang="en-US" sz="2000" dirty="0">
              <a:solidFill>
                <a:srgbClr val="000000"/>
              </a:solidFill>
              <a:latin typeface="Times New Roman" panose="02020603050405020304" pitchFamily="18" charset="0"/>
              <a:ea typeface="Times New Roman" panose="02020603050405020304" pitchFamily="18" charset="0"/>
            </a:endParaRPr>
          </a:p>
          <a:p>
            <a:pPr marL="292608" marR="457200" lvl="1" algn="just">
              <a:lnSpc>
                <a:spcPct val="100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conceptualisation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of insecurity varies at different time and based on different circumstances and eras. </a:t>
            </a:r>
          </a:p>
          <a:p>
            <a:pPr marL="292608" marR="457200" lvl="1" algn="just">
              <a:lnSpc>
                <a:spcPct val="100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During the cold war, insecurity was conceived to be the recognition of </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threats to the state which often accounted for the race for arms and nuclear weapons to defend the state.</a:t>
            </a:r>
          </a:p>
          <a:p>
            <a:pPr marL="292608" marR="457200" lvl="1" algn="just">
              <a:lnSpc>
                <a:spcPct val="100000"/>
              </a:lnSpc>
              <a:spcBef>
                <a:spcPts val="0"/>
              </a:spcBef>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post-cold war  that is the period from 1993 insecurity has been referred to presence of any situation that causes fear , instigate harm; this situation can be socio-economic, politico-strategic etc</a:t>
            </a: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Angela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Ajodo-Adebanjoko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α &amp;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Nkemakolam</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Okorie . 2014</a:t>
            </a:r>
          </a:p>
          <a:p>
            <a:pPr marL="292608" marR="457200" lvl="1" algn="just">
              <a:lnSpc>
                <a:spcPct val="100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all, this study simply views insecurity as any situation or state of things that is an anti-thesis to a safe situation or security.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92608" marR="457200" lvl="1" algn="just">
              <a:lnSpc>
                <a:spcPct val="100000"/>
              </a:lnSpc>
              <a:spcBef>
                <a:spcPts val="0"/>
              </a:spcBef>
              <a:spcAft>
                <a:spcPts val="800"/>
              </a:spcAft>
            </a:pPr>
            <a:endParaRPr lang="en-US" dirty="0">
              <a:solidFill>
                <a:srgbClr val="000000"/>
              </a:solidFill>
              <a:effectLst/>
              <a:latin typeface="Times New Roman" panose="02020603050405020304" pitchFamily="18" charset="0"/>
              <a:ea typeface="Calibri" panose="020F0502020204030204" pitchFamily="34" charset="0"/>
            </a:endParaRPr>
          </a:p>
          <a:p>
            <a:pPr marR="457200" lvl="1" algn="just">
              <a:lnSpc>
                <a:spcPct val="100000"/>
              </a:lnSpc>
              <a:spcBef>
                <a:spcPts val="0"/>
              </a:spcBef>
              <a:spcAft>
                <a:spcPts val="800"/>
              </a:spcAft>
            </a:pPr>
            <a:endParaRPr lang="en-US" sz="2000" dirty="0"/>
          </a:p>
        </p:txBody>
      </p:sp>
      <p:sp>
        <p:nvSpPr>
          <p:cNvPr id="4" name="Date Placeholder 3">
            <a:extLst>
              <a:ext uri="{FF2B5EF4-FFF2-40B4-BE49-F238E27FC236}">
                <a16:creationId xmlns:a16="http://schemas.microsoft.com/office/drawing/2014/main" id="{9CCE66C8-7C4C-44E3-84B2-2DA3F9020E46}"/>
              </a:ext>
            </a:extLst>
          </p:cNvPr>
          <p:cNvSpPr>
            <a:spLocks noGrp="1"/>
          </p:cNvSpPr>
          <p:nvPr>
            <p:ph type="dt" sz="half" idx="10"/>
          </p:nvPr>
        </p:nvSpPr>
        <p:spPr/>
        <p:txBody>
          <a:bodyPr/>
          <a:lstStyle/>
          <a:p>
            <a:fld id="{58FE92CB-8C42-4B27-B7ED-B54ADBD1895A}" type="datetime1">
              <a:rPr lang="en-US" smtClean="0"/>
              <a:t>8/7/2020</a:t>
            </a:fld>
            <a:endParaRPr lang="en-US"/>
          </a:p>
        </p:txBody>
      </p:sp>
      <p:sp>
        <p:nvSpPr>
          <p:cNvPr id="5" name="Footer Placeholder 4">
            <a:extLst>
              <a:ext uri="{FF2B5EF4-FFF2-40B4-BE49-F238E27FC236}">
                <a16:creationId xmlns:a16="http://schemas.microsoft.com/office/drawing/2014/main" id="{7B8941C7-6579-4B36-82B7-78534F1837F6}"/>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533E46E2-60D0-4022-AD95-4587ACC8C3E2}"/>
              </a:ext>
            </a:extLst>
          </p:cNvPr>
          <p:cNvSpPr>
            <a:spLocks noGrp="1"/>
          </p:cNvSpPr>
          <p:nvPr>
            <p:ph type="sldNum" sz="quarter" idx="12"/>
          </p:nvPr>
        </p:nvSpPr>
        <p:spPr/>
        <p:txBody>
          <a:bodyPr/>
          <a:lstStyle/>
          <a:p>
            <a:fld id="{A4C0FE01-4B8C-4B83-A6A6-814C97A177C7}" type="slidenum">
              <a:rPr lang="en-US" smtClean="0"/>
              <a:t>6</a:t>
            </a:fld>
            <a:endParaRPr lang="en-US"/>
          </a:p>
        </p:txBody>
      </p:sp>
    </p:spTree>
    <p:extLst>
      <p:ext uri="{BB962C8B-B14F-4D97-AF65-F5344CB8AC3E}">
        <p14:creationId xmlns:p14="http://schemas.microsoft.com/office/powerpoint/2010/main" val="411684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3340-A2C6-451B-B802-604283B733AA}"/>
              </a:ext>
            </a:extLst>
          </p:cNvPr>
          <p:cNvSpPr>
            <a:spLocks noGrp="1"/>
          </p:cNvSpPr>
          <p:nvPr>
            <p:ph type="title"/>
          </p:nvPr>
        </p:nvSpPr>
        <p:spPr>
          <a:xfrm>
            <a:off x="1097280" y="286604"/>
            <a:ext cx="10058400" cy="985606"/>
          </a:xfrm>
        </p:spPr>
        <p:txBody>
          <a:bodyPr>
            <a:normAutofit fontScale="90000"/>
          </a:bodyPr>
          <a:lstStyle/>
          <a:p>
            <a:pPr algn="ct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WOMEN RIGHTS FROM GLOBAL PERSPECTIVE, TO ITS PRESENCE IN NIGERIA.</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Content Placeholder 2">
            <a:extLst>
              <a:ext uri="{FF2B5EF4-FFF2-40B4-BE49-F238E27FC236}">
                <a16:creationId xmlns:a16="http://schemas.microsoft.com/office/drawing/2014/main" id="{5DAF0058-D475-49B2-AAB7-03F96A8040E8}"/>
              </a:ext>
            </a:extLst>
          </p:cNvPr>
          <p:cNvSpPr>
            <a:spLocks noGrp="1"/>
          </p:cNvSpPr>
          <p:nvPr>
            <p:ph idx="1"/>
          </p:nvPr>
        </p:nvSpPr>
        <p:spPr>
          <a:xfrm>
            <a:off x="1097280" y="1139687"/>
            <a:ext cx="10058400" cy="4729407"/>
          </a:xfrm>
        </p:spPr>
        <p:txBody>
          <a:bodyPr>
            <a:normAutofit lnSpcReduction="10000"/>
          </a:bodyPr>
          <a:lstStyle/>
          <a:p>
            <a:pPr algn="just"/>
            <a:r>
              <a:rPr lang="en-US" dirty="0">
                <a:solidFill>
                  <a:schemeClr val="tx1"/>
                </a:solidFill>
                <a:effectLst/>
                <a:latin typeface="Times New Roman" panose="02020603050405020304" pitchFamily="18" charset="0"/>
                <a:ea typeface="Calibri" panose="020F0502020204030204" pitchFamily="34" charset="0"/>
              </a:rPr>
              <a:t>Since the end of the second world war, the concern for women rights began to assume a wider spread and became recognized as a global problem as women were marginalized almost in all the parts of the globe. This recognition played a role in the :</a:t>
            </a:r>
          </a:p>
          <a:p>
            <a:pPr lvl="1" algn="just"/>
            <a:r>
              <a:rPr lang="en-US" sz="2000" dirty="0">
                <a:solidFill>
                  <a:schemeClr val="tx1"/>
                </a:solidFill>
                <a:latin typeface="Times New Roman" panose="02020603050405020304" pitchFamily="18" charset="0"/>
                <a:ea typeface="Calibri" panose="020F0502020204030204" pitchFamily="34" charset="0"/>
              </a:rPr>
              <a:t>T</a:t>
            </a:r>
            <a:r>
              <a:rPr lang="en-US" sz="2000" dirty="0">
                <a:solidFill>
                  <a:schemeClr val="tx1"/>
                </a:solidFill>
                <a:effectLst/>
                <a:latin typeface="Times New Roman" panose="02020603050405020304" pitchFamily="18" charset="0"/>
                <a:ea typeface="Calibri" panose="020F0502020204030204" pitchFamily="34" charset="0"/>
              </a:rPr>
              <a:t>he 1945 UN charter : made it possible for women to have platform </a:t>
            </a:r>
            <a:endParaRPr lang="en-US" sz="2000" dirty="0">
              <a:solidFill>
                <a:schemeClr val="tx1"/>
              </a:solidFill>
              <a:latin typeface="Times New Roman" panose="02020603050405020304" pitchFamily="18" charset="0"/>
            </a:endParaRPr>
          </a:p>
          <a:p>
            <a:pPr lvl="1" algn="just"/>
            <a:r>
              <a:rPr lang="en-US" sz="2000" dirty="0">
                <a:solidFill>
                  <a:schemeClr val="tx1"/>
                </a:solidFill>
                <a:latin typeface="Times New Roman" panose="02020603050405020304" pitchFamily="18" charset="0"/>
              </a:rPr>
              <a:t>1</a:t>
            </a:r>
            <a:r>
              <a:rPr lang="en-US" sz="2000" dirty="0">
                <a:solidFill>
                  <a:schemeClr val="tx1"/>
                </a:solidFill>
                <a:effectLst/>
                <a:latin typeface="Times New Roman" panose="02020603050405020304" pitchFamily="18" charset="0"/>
                <a:ea typeface="Calibri" panose="020F0502020204030204" pitchFamily="34" charset="0"/>
              </a:rPr>
              <a:t>948 declaration of human rights : there was limited change in the way women were treated</a:t>
            </a:r>
          </a:p>
          <a:p>
            <a:pPr lvl="1" algn="just"/>
            <a:r>
              <a:rPr lang="en-US" sz="2000" dirty="0">
                <a:solidFill>
                  <a:schemeClr val="tx1"/>
                </a:solidFill>
                <a:latin typeface="Times New Roman" panose="02020603050405020304" pitchFamily="18" charset="0"/>
                <a:ea typeface="Calibri" panose="020F0502020204030204" pitchFamily="34" charset="0"/>
              </a:rPr>
              <a:t>T</a:t>
            </a:r>
            <a:r>
              <a:rPr lang="en-US" sz="2000" dirty="0">
                <a:solidFill>
                  <a:schemeClr val="tx1"/>
                </a:solidFill>
                <a:effectLst/>
                <a:latin typeface="Times New Roman" panose="02020603050405020304" pitchFamily="18" charset="0"/>
                <a:ea typeface="Calibri" panose="020F0502020204030204" pitchFamily="34" charset="0"/>
              </a:rPr>
              <a:t>he 1976 covenant of human rights.</a:t>
            </a:r>
          </a:p>
          <a:p>
            <a:pPr lvl="1" algn="just"/>
            <a:r>
              <a:rPr lang="en-US" sz="2000" dirty="0">
                <a:solidFill>
                  <a:schemeClr val="tx1"/>
                </a:solidFill>
                <a:effectLst/>
                <a:latin typeface="Times New Roman" panose="02020603050405020304" pitchFamily="18" charset="0"/>
                <a:ea typeface="Calibri" panose="020F0502020204030204" pitchFamily="34" charset="0"/>
              </a:rPr>
              <a:t>In the mid 1970s – 1980s efforts were intensified to promote women rights and examples of such efforts include the women conference in Mexico, the second women conference in Copenhagen.</a:t>
            </a:r>
          </a:p>
          <a:p>
            <a:pPr lvl="1" algn="just"/>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1985 UN Conference on Women in Nairobi, Kenya </a:t>
            </a:r>
          </a:p>
          <a:p>
            <a:pPr lvl="1" algn="just"/>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Convention for the Elimination of all forms of Discrimination against women (CEDAW) adopted in 1979.</a:t>
            </a:r>
          </a:p>
          <a:p>
            <a:pPr lvl="1" algn="just"/>
            <a:r>
              <a:rPr lang="en-US" sz="2000" dirty="0">
                <a:solidFill>
                  <a:schemeClr val="tx1"/>
                </a:solidFill>
                <a:effectLst/>
                <a:latin typeface="Times New Roman" panose="02020603050405020304" pitchFamily="18" charset="0"/>
                <a:ea typeface="Calibri" panose="020F0502020204030204" pitchFamily="34" charset="0"/>
              </a:rPr>
              <a:t>Declaration of the elimination of violence against women adopted by the UN General Assembly in 1993</a:t>
            </a:r>
            <a:endPar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lvl="1"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fourth world conference of women in Beijing 1995.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01168" lvl="1" indent="0" algn="just">
              <a:buNone/>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Pages 6-7</a:t>
            </a:r>
          </a:p>
          <a:p>
            <a:pPr lvl="1" algn="just"/>
            <a:endParaRPr lang="en-US" sz="2000" dirty="0">
              <a:solidFill>
                <a:schemeClr val="tx1"/>
              </a:solidFill>
            </a:endParaRPr>
          </a:p>
        </p:txBody>
      </p:sp>
      <p:sp>
        <p:nvSpPr>
          <p:cNvPr id="4" name="Date Placeholder 3">
            <a:extLst>
              <a:ext uri="{FF2B5EF4-FFF2-40B4-BE49-F238E27FC236}">
                <a16:creationId xmlns:a16="http://schemas.microsoft.com/office/drawing/2014/main" id="{588C20CC-0F77-4D04-BA73-7AD199A1BBEB}"/>
              </a:ext>
            </a:extLst>
          </p:cNvPr>
          <p:cNvSpPr>
            <a:spLocks noGrp="1"/>
          </p:cNvSpPr>
          <p:nvPr>
            <p:ph type="dt" sz="half" idx="10"/>
          </p:nvPr>
        </p:nvSpPr>
        <p:spPr/>
        <p:txBody>
          <a:bodyPr/>
          <a:lstStyle/>
          <a:p>
            <a:fld id="{AD7F4625-900F-4D57-9446-186A18276949}" type="datetime1">
              <a:rPr lang="en-US" smtClean="0"/>
              <a:t>8/7/2020</a:t>
            </a:fld>
            <a:endParaRPr lang="en-US"/>
          </a:p>
        </p:txBody>
      </p:sp>
      <p:sp>
        <p:nvSpPr>
          <p:cNvPr id="5" name="Footer Placeholder 4">
            <a:extLst>
              <a:ext uri="{FF2B5EF4-FFF2-40B4-BE49-F238E27FC236}">
                <a16:creationId xmlns:a16="http://schemas.microsoft.com/office/drawing/2014/main" id="{054E2A23-E16B-471A-9C1E-118622BD00D1}"/>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42D0C9C6-50E2-48D8-9F47-5C2109447672}"/>
              </a:ext>
            </a:extLst>
          </p:cNvPr>
          <p:cNvSpPr>
            <a:spLocks noGrp="1"/>
          </p:cNvSpPr>
          <p:nvPr>
            <p:ph type="sldNum" sz="quarter" idx="12"/>
          </p:nvPr>
        </p:nvSpPr>
        <p:spPr/>
        <p:txBody>
          <a:bodyPr/>
          <a:lstStyle/>
          <a:p>
            <a:fld id="{A4C0FE01-4B8C-4B83-A6A6-814C97A177C7}" type="slidenum">
              <a:rPr lang="en-US" smtClean="0"/>
              <a:t>7</a:t>
            </a:fld>
            <a:endParaRPr lang="en-US"/>
          </a:p>
        </p:txBody>
      </p:sp>
    </p:spTree>
    <p:extLst>
      <p:ext uri="{BB962C8B-B14F-4D97-AF65-F5344CB8AC3E}">
        <p14:creationId xmlns:p14="http://schemas.microsoft.com/office/powerpoint/2010/main" val="1495638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7561-571F-45BF-82A7-E1EA590D9A4B}"/>
              </a:ext>
            </a:extLst>
          </p:cNvPr>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NIGERIA’S ATTEMPTS TOWARDS ACHIEVING HUMAN RIGHTS</a:t>
            </a:r>
          </a:p>
        </p:txBody>
      </p:sp>
      <p:sp>
        <p:nvSpPr>
          <p:cNvPr id="3" name="Content Placeholder 2">
            <a:extLst>
              <a:ext uri="{FF2B5EF4-FFF2-40B4-BE49-F238E27FC236}">
                <a16:creationId xmlns:a16="http://schemas.microsoft.com/office/drawing/2014/main" id="{469B851E-2F0A-4AA5-8AF4-9AA17B44D2B3}"/>
              </a:ext>
            </a:extLst>
          </p:cNvPr>
          <p:cNvSpPr>
            <a:spLocks noGrp="1"/>
          </p:cNvSpPr>
          <p:nvPr>
            <p:ph idx="1"/>
          </p:nvPr>
        </p:nvSpPr>
        <p:spPr/>
        <p:txBody>
          <a:bodyPr>
            <a:normAutofit lnSpcReduction="10000"/>
          </a:bodyPr>
          <a:lstStyle/>
          <a:p>
            <a:r>
              <a:rPr lang="en-US" dirty="0">
                <a:solidFill>
                  <a:schemeClr val="tx1"/>
                </a:solidFill>
                <a:effectLst/>
                <a:latin typeface="Times New Roman" panose="02020603050405020304" pitchFamily="18" charset="0"/>
                <a:ea typeface="Times New Roman" panose="02020603050405020304" pitchFamily="18" charset="0"/>
              </a:rPr>
              <a:t>Nigeria is not left out in the pursuit of achieving women right, she has ratified the different Acts or documents from the different conferences;</a:t>
            </a:r>
          </a:p>
          <a:p>
            <a:pPr lvl="1"/>
            <a:r>
              <a:rPr lang="en-US" sz="2000" dirty="0">
                <a:solidFill>
                  <a:schemeClr val="tx1"/>
                </a:solidFill>
                <a:effectLst/>
                <a:latin typeface="Times New Roman" panose="02020603050405020304" pitchFamily="18" charset="0"/>
                <a:ea typeface="Times New Roman" panose="02020603050405020304" pitchFamily="18" charset="0"/>
              </a:rPr>
              <a:t>CEDAW  : Nigeria Government ratified CEDAW IN 1985</a:t>
            </a:r>
          </a:p>
          <a:p>
            <a:pPr lvl="1"/>
            <a:r>
              <a:rPr lang="en-US" sz="2000" dirty="0">
                <a:solidFill>
                  <a:schemeClr val="tx1"/>
                </a:solidFill>
                <a:effectLst/>
                <a:latin typeface="Times New Roman" panose="02020603050405020304" pitchFamily="18" charset="0"/>
                <a:ea typeface="Times New Roman" panose="02020603050405020304" pitchFamily="18" charset="0"/>
              </a:rPr>
              <a:t>Maputo Protocol went into effect in 2005</a:t>
            </a:r>
          </a:p>
          <a:p>
            <a:pPr lvl="1"/>
            <a:r>
              <a:rPr lang="en-US" sz="2000" dirty="0">
                <a:solidFill>
                  <a:schemeClr val="tx1"/>
                </a:solidFill>
                <a:latin typeface="Times New Roman" panose="02020603050405020304" pitchFamily="18" charset="0"/>
                <a:ea typeface="Times New Roman" panose="02020603050405020304" pitchFamily="18" charset="0"/>
              </a:rPr>
              <a:t>T</a:t>
            </a:r>
            <a:r>
              <a:rPr lang="en-US" sz="2000" dirty="0">
                <a:solidFill>
                  <a:schemeClr val="tx1"/>
                </a:solidFill>
                <a:effectLst/>
                <a:latin typeface="Times New Roman" panose="02020603050405020304" pitchFamily="18" charset="0"/>
                <a:ea typeface="Times New Roman" panose="02020603050405020304" pitchFamily="18" charset="0"/>
              </a:rPr>
              <a:t>he Child Right Acts (CRA) of 2003</a:t>
            </a:r>
          </a:p>
          <a:p>
            <a:pPr lvl="1"/>
            <a:r>
              <a:rPr lang="en-US" sz="2000" dirty="0">
                <a:solidFill>
                  <a:schemeClr val="tx1"/>
                </a:solidFill>
                <a:effectLst/>
                <a:latin typeface="Times New Roman" panose="02020603050405020304" pitchFamily="18" charset="0"/>
                <a:ea typeface="Times New Roman" panose="02020603050405020304" pitchFamily="18" charset="0"/>
              </a:rPr>
              <a:t> The Violence Against Persons Prohibitions (VAPP) was passed into law in May 2015</a:t>
            </a:r>
          </a:p>
          <a:p>
            <a:pPr lvl="1"/>
            <a:r>
              <a:rPr lang="en-US" sz="2000" dirty="0">
                <a:solidFill>
                  <a:schemeClr val="tx1"/>
                </a:solidFill>
                <a:latin typeface="Times New Roman" panose="02020603050405020304" pitchFamily="18" charset="0"/>
                <a:ea typeface="Times New Roman" panose="02020603050405020304" pitchFamily="18" charset="0"/>
              </a:rPr>
              <a:t>United Nation Security Council Resolution  </a:t>
            </a:r>
            <a:r>
              <a:rPr lang="en-US" sz="2000" dirty="0">
                <a:solidFill>
                  <a:schemeClr val="tx1"/>
                </a:solidFill>
                <a:effectLst/>
                <a:latin typeface="Times New Roman" panose="02020603050405020304" pitchFamily="18" charset="0"/>
                <a:ea typeface="Times New Roman" panose="02020603050405020304" pitchFamily="18" charset="0"/>
              </a:rPr>
              <a:t>UNSCR 1325 ( 31 October  2000)</a:t>
            </a:r>
          </a:p>
          <a:p>
            <a:pPr lvl="1"/>
            <a:r>
              <a:rPr lang="en-US" sz="2000" dirty="0">
                <a:solidFill>
                  <a:schemeClr val="tx1"/>
                </a:solidFill>
                <a:effectLst/>
                <a:latin typeface="Times New Roman" panose="02020603050405020304" pitchFamily="18" charset="0"/>
                <a:ea typeface="Times New Roman" panose="02020603050405020304" pitchFamily="18" charset="0"/>
              </a:rPr>
              <a:t>National Action Plan (2017-2020}</a:t>
            </a:r>
            <a:endParaRPr lang="en-US" sz="2000" dirty="0">
              <a:solidFill>
                <a:schemeClr val="tx1"/>
              </a:solidFill>
              <a:latin typeface="Times New Roman" panose="02020603050405020304" pitchFamily="18" charset="0"/>
              <a:ea typeface="Times New Roman" panose="02020603050405020304" pitchFamily="18" charset="0"/>
            </a:endParaRPr>
          </a:p>
          <a:p>
            <a:pPr lvl="1"/>
            <a:r>
              <a:rPr lang="en-US" sz="2000" dirty="0">
                <a:solidFill>
                  <a:schemeClr val="tx1"/>
                </a:solidFill>
                <a:effectLst/>
                <a:latin typeface="Times New Roman" panose="02020603050405020304" pitchFamily="18" charset="0"/>
                <a:ea typeface="Times New Roman" panose="02020603050405020304" pitchFamily="18" charset="0"/>
              </a:rPr>
              <a:t>It is important to note that although these laws, protocols, policies, agreement have been enacted and endorsed, their implementations have remained a challenge.</a:t>
            </a:r>
          </a:p>
          <a:p>
            <a:pPr lvl="1"/>
            <a:r>
              <a:rPr lang="en-US" sz="2000" dirty="0">
                <a:solidFill>
                  <a:schemeClr val="tx1"/>
                </a:solidFill>
                <a:effectLst/>
                <a:latin typeface="Times New Roman" panose="02020603050405020304" pitchFamily="18" charset="0"/>
                <a:ea typeface="Times New Roman" panose="02020603050405020304" pitchFamily="18" charset="0"/>
              </a:rPr>
              <a:t>In all Nigeria encountered and still encountering some challenges.</a:t>
            </a:r>
          </a:p>
          <a:p>
            <a:pPr marL="201168" lvl="1" indent="0">
              <a:buNone/>
            </a:pPr>
            <a:r>
              <a:rPr lang="en-US" sz="2000" dirty="0">
                <a:solidFill>
                  <a:schemeClr val="tx1"/>
                </a:solidFill>
                <a:latin typeface="Times New Roman" panose="02020603050405020304" pitchFamily="18" charset="0"/>
                <a:ea typeface="Times New Roman" panose="02020603050405020304" pitchFamily="18" charset="0"/>
              </a:rPr>
              <a:t>7</a:t>
            </a:r>
            <a:endParaRPr lang="en-US" sz="2000" dirty="0">
              <a:solidFill>
                <a:schemeClr val="tx1"/>
              </a:solidFill>
              <a:effectLst/>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4234DD0A-0C9F-45AA-966C-E06F2D00E364}"/>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929CEB4D-D7E0-476F-A116-50E9BBF4A6B9}"/>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5176389A-391C-49C3-848E-09806EB3998C}"/>
              </a:ext>
            </a:extLst>
          </p:cNvPr>
          <p:cNvSpPr>
            <a:spLocks noGrp="1"/>
          </p:cNvSpPr>
          <p:nvPr>
            <p:ph type="sldNum" sz="quarter" idx="12"/>
          </p:nvPr>
        </p:nvSpPr>
        <p:spPr/>
        <p:txBody>
          <a:bodyPr/>
          <a:lstStyle/>
          <a:p>
            <a:fld id="{A4C0FE01-4B8C-4B83-A6A6-814C97A177C7}" type="slidenum">
              <a:rPr lang="en-US" smtClean="0"/>
              <a:t>8</a:t>
            </a:fld>
            <a:endParaRPr lang="en-US"/>
          </a:p>
        </p:txBody>
      </p:sp>
    </p:spTree>
    <p:extLst>
      <p:ext uri="{BB962C8B-B14F-4D97-AF65-F5344CB8AC3E}">
        <p14:creationId xmlns:p14="http://schemas.microsoft.com/office/powerpoint/2010/main" val="38376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64636-5DE4-4C5A-9096-58774C4D2032}"/>
              </a:ext>
            </a:extLst>
          </p:cNvPr>
          <p:cNvSpPr>
            <a:spLocks noGrp="1"/>
          </p:cNvSpPr>
          <p:nvPr>
            <p:ph type="title"/>
          </p:nvPr>
        </p:nvSpPr>
        <p:spPr>
          <a:xfrm>
            <a:off x="1097280" y="286603"/>
            <a:ext cx="10058400" cy="702303"/>
          </a:xfrm>
        </p:spPr>
        <p:txBody>
          <a:bodyPr>
            <a:normAutofit fontScale="90000"/>
          </a:bodyPr>
          <a:lstStyle/>
          <a:p>
            <a:pPr algn="ct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INSECURITY IN NIGERIA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94F1FBEF-FED3-4206-AC36-9B4F5D971FCB}"/>
              </a:ext>
            </a:extLst>
          </p:cNvPr>
          <p:cNvSpPr>
            <a:spLocks noGrp="1"/>
          </p:cNvSpPr>
          <p:nvPr>
            <p:ph idx="1"/>
          </p:nvPr>
        </p:nvSpPr>
        <p:spPr>
          <a:xfrm>
            <a:off x="1036320" y="848139"/>
            <a:ext cx="10119360" cy="5020955"/>
          </a:xfrm>
        </p:spPr>
        <p:txBody>
          <a:bodyPr>
            <a:normAutofit/>
          </a:bodyPr>
          <a:lstStyle/>
          <a:p>
            <a:pPr>
              <a:lnSpc>
                <a:spcPct val="100000"/>
              </a:lnSpc>
            </a:pPr>
            <a:r>
              <a:rPr lang="en-US" dirty="0">
                <a:solidFill>
                  <a:schemeClr val="tx1"/>
                </a:solidFill>
                <a:effectLst/>
                <a:latin typeface="Times New Roman" panose="02020603050405020304" pitchFamily="18" charset="0"/>
                <a:ea typeface="Times New Roman" panose="02020603050405020304" pitchFamily="18" charset="0"/>
              </a:rPr>
              <a:t>The presence of insecurity is evident in Nigeria and has posed a challenge even after fifty-four years of independence</a:t>
            </a:r>
          </a:p>
          <a:p>
            <a:pPr lvl="1">
              <a:lnSpc>
                <a:spcPct val="100000"/>
              </a:lnSpc>
            </a:pPr>
            <a:r>
              <a:rPr lang="en-US" sz="2000" dirty="0">
                <a:solidFill>
                  <a:schemeClr val="tx1"/>
                </a:solidFill>
                <a:effectLst/>
                <a:latin typeface="Times New Roman" panose="02020603050405020304" pitchFamily="18" charset="0"/>
                <a:ea typeface="Calibri" panose="020F0502020204030204" pitchFamily="34" charset="0"/>
              </a:rPr>
              <a:t>12 day revolution by the Niger Delta Vigilante led by </a:t>
            </a:r>
            <a:r>
              <a:rPr lang="en-US" sz="2000" dirty="0" err="1">
                <a:solidFill>
                  <a:schemeClr val="tx1"/>
                </a:solidFill>
                <a:effectLst/>
                <a:latin typeface="Times New Roman" panose="02020603050405020304" pitchFamily="18" charset="0"/>
                <a:ea typeface="Calibri" panose="020F0502020204030204" pitchFamily="34" charset="0"/>
              </a:rPr>
              <a:t>Adaka</a:t>
            </a:r>
            <a:r>
              <a:rPr lang="en-US" sz="2000" dirty="0">
                <a:solidFill>
                  <a:schemeClr val="tx1"/>
                </a:solidFill>
                <a:effectLst/>
                <a:latin typeface="Times New Roman" panose="02020603050405020304" pitchFamily="18" charset="0"/>
                <a:ea typeface="Calibri" panose="020F0502020204030204" pitchFamily="34" charset="0"/>
              </a:rPr>
              <a:t> </a:t>
            </a:r>
            <a:r>
              <a:rPr lang="en-US" sz="2000" dirty="0" err="1">
                <a:solidFill>
                  <a:schemeClr val="tx1"/>
                </a:solidFill>
                <a:effectLst/>
                <a:latin typeface="Times New Roman" panose="02020603050405020304" pitchFamily="18" charset="0"/>
                <a:ea typeface="Calibri" panose="020F0502020204030204" pitchFamily="34" charset="0"/>
              </a:rPr>
              <a:t>Boro</a:t>
            </a:r>
            <a:r>
              <a:rPr lang="en-US" sz="2000" dirty="0">
                <a:solidFill>
                  <a:schemeClr val="tx1"/>
                </a:solidFill>
                <a:effectLst/>
                <a:latin typeface="Times New Roman" panose="02020603050405020304" pitchFamily="18" charset="0"/>
                <a:ea typeface="Calibri" panose="020F0502020204030204" pitchFamily="34" charset="0"/>
              </a:rPr>
              <a:t>, </a:t>
            </a:r>
          </a:p>
          <a:p>
            <a:pPr lvl="1">
              <a:lnSpc>
                <a:spcPct val="100000"/>
              </a:lnSpc>
            </a:pPr>
            <a:r>
              <a:rPr lang="en-US" sz="2000" dirty="0">
                <a:solidFill>
                  <a:schemeClr val="tx1"/>
                </a:solidFill>
                <a:effectLst/>
                <a:latin typeface="Times New Roman" panose="02020603050405020304" pitchFamily="18" charset="0"/>
                <a:ea typeface="Calibri" panose="020F0502020204030204" pitchFamily="34" charset="0"/>
              </a:rPr>
              <a:t> 1967 -1970 was the period of the civil war in the nation’s history.</a:t>
            </a:r>
          </a:p>
          <a:p>
            <a:pPr lvl="1">
              <a:lnSpc>
                <a:spcPct val="100000"/>
              </a:lnSpc>
            </a:pPr>
            <a:r>
              <a:rPr lang="en-US" sz="2000" dirty="0">
                <a:solidFill>
                  <a:schemeClr val="tx1"/>
                </a:solidFill>
                <a:latin typeface="Times New Roman" panose="02020603050405020304" pitchFamily="18" charset="0"/>
                <a:ea typeface="Calibri" panose="020F0502020204030204" pitchFamily="34" charset="0"/>
              </a:rPr>
              <a:t>S</a:t>
            </a:r>
            <a:r>
              <a:rPr lang="en-US" sz="2000" dirty="0">
                <a:solidFill>
                  <a:schemeClr val="tx1"/>
                </a:solidFill>
                <a:effectLst/>
                <a:latin typeface="Times New Roman" panose="02020603050405020304" pitchFamily="18" charset="0"/>
                <a:ea typeface="Calibri" panose="020F0502020204030204" pitchFamily="34" charset="0"/>
              </a:rPr>
              <a:t>eries of religious conflicts and communal clashes </a:t>
            </a:r>
            <a:r>
              <a:rPr lang="en-US" sz="2000" dirty="0" err="1">
                <a:solidFill>
                  <a:schemeClr val="tx1"/>
                </a:solidFill>
                <a:effectLst/>
                <a:latin typeface="Times New Roman" panose="02020603050405020304" pitchFamily="18" charset="0"/>
                <a:ea typeface="Calibri" panose="020F0502020204030204" pitchFamily="34" charset="0"/>
              </a:rPr>
              <a:t>eg</a:t>
            </a:r>
            <a:r>
              <a:rPr lang="en-US" sz="2000" dirty="0">
                <a:solidFill>
                  <a:schemeClr val="tx1"/>
                </a:solidFill>
                <a:effectLst/>
                <a:latin typeface="Times New Roman" panose="02020603050405020304" pitchFamily="18" charset="0"/>
                <a:ea typeface="Calibri" panose="020F0502020204030204" pitchFamily="34" charset="0"/>
              </a:rPr>
              <a:t> </a:t>
            </a:r>
            <a:r>
              <a:rPr lang="en-US" sz="2000" dirty="0" err="1">
                <a:solidFill>
                  <a:schemeClr val="tx1"/>
                </a:solidFill>
                <a:effectLst/>
                <a:latin typeface="Times New Roman" panose="02020603050405020304" pitchFamily="18" charset="0"/>
                <a:ea typeface="Calibri" panose="020F0502020204030204" pitchFamily="34" charset="0"/>
              </a:rPr>
              <a:t>Maitatsine</a:t>
            </a:r>
            <a:r>
              <a:rPr lang="en-US" sz="2000" dirty="0">
                <a:solidFill>
                  <a:schemeClr val="tx1"/>
                </a:solidFill>
                <a:effectLst/>
                <a:latin typeface="Times New Roman" panose="02020603050405020304" pitchFamily="18" charset="0"/>
                <a:ea typeface="Calibri" panose="020F0502020204030204" pitchFamily="34" charset="0"/>
              </a:rPr>
              <a:t> riots of 1980</a:t>
            </a:r>
          </a:p>
          <a:p>
            <a:pPr lvl="1">
              <a:lnSpc>
                <a:spcPct val="100000"/>
              </a:lnSpc>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From 1991 to 2000, there were records of over 30 violent crises and from 2001 to 2005, the country had about 100 conflicts which made insecurity the order of the day as lives and properties were hugely lost. (</a:t>
            </a: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Oarhe</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2015)</a:t>
            </a:r>
          </a:p>
          <a:p>
            <a:pPr lvl="1">
              <a:lnSpc>
                <a:spcPct val="100000"/>
              </a:lnSpc>
            </a:pPr>
            <a:r>
              <a:rPr lang="en-US" sz="2000" dirty="0">
                <a:solidFill>
                  <a:schemeClr val="tx1"/>
                </a:solidFill>
                <a:effectLst/>
                <a:latin typeface="Times New Roman" panose="02020603050405020304" pitchFamily="18" charset="0"/>
                <a:ea typeface="Calibri" panose="020F0502020204030204" pitchFamily="34" charset="0"/>
              </a:rPr>
              <a:t>The northern part has been ravaged by the Boko Haram, </a:t>
            </a:r>
          </a:p>
          <a:p>
            <a:pPr lvl="1">
              <a:lnSpc>
                <a:spcPct val="100000"/>
              </a:lnSpc>
            </a:pPr>
            <a:r>
              <a:rPr lang="en-US" sz="2000" dirty="0">
                <a:solidFill>
                  <a:schemeClr val="tx1"/>
                </a:solidFill>
                <a:effectLst/>
                <a:latin typeface="Times New Roman" panose="02020603050405020304" pitchFamily="18" charset="0"/>
                <a:ea typeface="Calibri" panose="020F0502020204030204" pitchFamily="34" charset="0"/>
              </a:rPr>
              <a:t>The south-south has been faced with the Niger Delta militants,</a:t>
            </a:r>
          </a:p>
          <a:p>
            <a:pPr lvl="1">
              <a:lnSpc>
                <a:spcPct val="100000"/>
              </a:lnSpc>
            </a:pPr>
            <a:r>
              <a:rPr lang="en-US" sz="2000" dirty="0">
                <a:solidFill>
                  <a:schemeClr val="tx1"/>
                </a:solidFill>
                <a:latin typeface="Times New Roman" panose="02020603050405020304" pitchFamily="18" charset="0"/>
                <a:ea typeface="Calibri" panose="020F0502020204030204" pitchFamily="34" charset="0"/>
              </a:rPr>
              <a:t>T</a:t>
            </a:r>
            <a:r>
              <a:rPr lang="en-US" sz="2000" dirty="0">
                <a:solidFill>
                  <a:schemeClr val="tx1"/>
                </a:solidFill>
                <a:effectLst/>
                <a:latin typeface="Times New Roman" panose="02020603050405020304" pitchFamily="18" charset="0"/>
                <a:ea typeface="Calibri" panose="020F0502020204030204" pitchFamily="34" charset="0"/>
              </a:rPr>
              <a:t>he presence of Fulani herdsmen and their and destructive activities and indiscriminate killings have been witnessed in both the north and south divides of the country</a:t>
            </a:r>
          </a:p>
          <a:p>
            <a:pPr marL="201168" lvl="1" indent="0">
              <a:lnSpc>
                <a:spcPct val="100000"/>
              </a:lnSpc>
              <a:buNone/>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8</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0000"/>
              </a:lnSpc>
            </a:pPr>
            <a:endParaRPr lang="en-US" sz="2000" dirty="0">
              <a:solidFill>
                <a:schemeClr val="tx1"/>
              </a:solidFill>
            </a:endParaRPr>
          </a:p>
        </p:txBody>
      </p:sp>
      <p:sp>
        <p:nvSpPr>
          <p:cNvPr id="4" name="Date Placeholder 3">
            <a:extLst>
              <a:ext uri="{FF2B5EF4-FFF2-40B4-BE49-F238E27FC236}">
                <a16:creationId xmlns:a16="http://schemas.microsoft.com/office/drawing/2014/main" id="{30FAA6F8-2302-42B2-B344-3CDF190CBC46}"/>
              </a:ext>
            </a:extLst>
          </p:cNvPr>
          <p:cNvSpPr>
            <a:spLocks noGrp="1"/>
          </p:cNvSpPr>
          <p:nvPr>
            <p:ph type="dt" sz="half" idx="10"/>
          </p:nvPr>
        </p:nvSpPr>
        <p:spPr/>
        <p:txBody>
          <a:bodyPr/>
          <a:lstStyle/>
          <a:p>
            <a:fld id="{110D7FC9-DE4B-4F70-BAD0-A4F142BEC70C}" type="datetime1">
              <a:rPr lang="en-US" smtClean="0"/>
              <a:t>8/7/2020</a:t>
            </a:fld>
            <a:endParaRPr lang="en-US"/>
          </a:p>
        </p:txBody>
      </p:sp>
      <p:sp>
        <p:nvSpPr>
          <p:cNvPr id="5" name="Footer Placeholder 4">
            <a:extLst>
              <a:ext uri="{FF2B5EF4-FFF2-40B4-BE49-F238E27FC236}">
                <a16:creationId xmlns:a16="http://schemas.microsoft.com/office/drawing/2014/main" id="{A29AE846-6A4D-4F7B-AF07-CD8DBC26FC85}"/>
              </a:ext>
            </a:extLst>
          </p:cNvPr>
          <p:cNvSpPr>
            <a:spLocks noGrp="1"/>
          </p:cNvSpPr>
          <p:nvPr>
            <p:ph type="ftr" sz="quarter" idx="11"/>
          </p:nvPr>
        </p:nvSpPr>
        <p:spPr/>
        <p:txBody>
          <a:bodyPr/>
          <a:lstStyle/>
          <a:p>
            <a:r>
              <a:rPr lang="en-US"/>
              <a:t>Paper prepared by Oliseh Kadishi</a:t>
            </a:r>
          </a:p>
        </p:txBody>
      </p:sp>
      <p:sp>
        <p:nvSpPr>
          <p:cNvPr id="6" name="Slide Number Placeholder 5">
            <a:extLst>
              <a:ext uri="{FF2B5EF4-FFF2-40B4-BE49-F238E27FC236}">
                <a16:creationId xmlns:a16="http://schemas.microsoft.com/office/drawing/2014/main" id="{99A3EA6F-3AC2-403B-A6DB-11D550448A11}"/>
              </a:ext>
            </a:extLst>
          </p:cNvPr>
          <p:cNvSpPr>
            <a:spLocks noGrp="1"/>
          </p:cNvSpPr>
          <p:nvPr>
            <p:ph type="sldNum" sz="quarter" idx="12"/>
          </p:nvPr>
        </p:nvSpPr>
        <p:spPr/>
        <p:txBody>
          <a:bodyPr/>
          <a:lstStyle/>
          <a:p>
            <a:fld id="{A4C0FE01-4B8C-4B83-A6A6-814C97A177C7}" type="slidenum">
              <a:rPr lang="en-US" smtClean="0"/>
              <a:t>9</a:t>
            </a:fld>
            <a:endParaRPr lang="en-US"/>
          </a:p>
        </p:txBody>
      </p:sp>
    </p:spTree>
    <p:extLst>
      <p:ext uri="{BB962C8B-B14F-4D97-AF65-F5344CB8AC3E}">
        <p14:creationId xmlns:p14="http://schemas.microsoft.com/office/powerpoint/2010/main" val="6417561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876</TotalTime>
  <Words>3280</Words>
  <Application>Microsoft Office PowerPoint</Application>
  <PresentationFormat>Widescreen</PresentationFormat>
  <Paragraphs>247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Calibri Light</vt:lpstr>
      <vt:lpstr>Times New Roman</vt:lpstr>
      <vt:lpstr>Retrospect</vt:lpstr>
      <vt:lpstr>WOMEN RIGHTS AND CHALLENGES OF INSECURITY IN NIGERIA </vt:lpstr>
      <vt:lpstr>AIM OF STUDY</vt:lpstr>
      <vt:lpstr>INTRODUCTION</vt:lpstr>
      <vt:lpstr>WORK BREAK DOWN</vt:lpstr>
      <vt:lpstr>CONCEPTUAL CLARIFICATION</vt:lpstr>
      <vt:lpstr>CONCEPTUAL CLARIFICATION 2</vt:lpstr>
      <vt:lpstr>WOMEN RIGHTS FROM GLOBAL PERSPECTIVE, TO ITS PRESENCE IN NIGERIA. </vt:lpstr>
      <vt:lpstr>NIGERIA’S ATTEMPTS TOWARDS ACHIEVING HUMAN RIGHTS</vt:lpstr>
      <vt:lpstr>INSECURITY IN NIGERIA  </vt:lpstr>
      <vt:lpstr>3 FOCUS AREA</vt:lpstr>
      <vt:lpstr>3 FOCUS AREA</vt:lpstr>
      <vt:lpstr>3 FOCUS AREA</vt:lpstr>
      <vt:lpstr>THE CAUSES OF INSECURITY IN NIGERIA </vt:lpstr>
      <vt:lpstr>THE EFFECT OF INSECURITY AND HOW IT AFFECTS WOMEN IN NIGERIA   </vt:lpstr>
      <vt:lpstr>THE EFFECT OF INSECURITY AND HOW IT AFFECTS WOMEN IN NIGERIA</vt:lpstr>
      <vt:lpstr>THE EFFECT OF INSECURITY AND HOW IT AFFECTS WOMEN IN NIGERIA : WOMEN IN A POSITION OF INSECURITY (Kidnapped and Abducted)</vt:lpstr>
      <vt:lpstr>THE EFFECT OF INSECURITY AND HOW IT AFFECTS WOMEN IN NIGERIA : WOMEN IN A POSITION OF INSECURITY (Kidnapped and Abducted)</vt:lpstr>
      <vt:lpstr>WOMEN RIGHTS FACED WITH CHALLENGES OF  NIGERIA INSECURITY. </vt:lpstr>
      <vt:lpstr>WOMEN RIGHTS FACED WITH CHALLENGES OF  NIGERIA INSECURITY. 2 </vt:lpstr>
      <vt:lpstr>WOMEN RIGHTS FACED WITH CHALLENGES OF  NIGERIA INSECURITY. 3 </vt:lpstr>
      <vt:lpstr>WOMEN RIGHTS FACED WITH CHALLENGES OF  NIGERIA INSECURITY. 4 </vt:lpstr>
      <vt:lpstr>POSSIBLE PANACEA /CONCLUSION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RIGHTS AND CHALLENGIES OF INSECURITY IN NIGERIA</dc:title>
  <dc:creator>Kadishi Oliseh</dc:creator>
  <cp:lastModifiedBy>Kadishi Oliseh</cp:lastModifiedBy>
  <cp:revision>48</cp:revision>
  <dcterms:created xsi:type="dcterms:W3CDTF">2020-08-06T10:33:28Z</dcterms:created>
  <dcterms:modified xsi:type="dcterms:W3CDTF">2020-08-07T08:43:31Z</dcterms:modified>
</cp:coreProperties>
</file>